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305" r:id="rId6"/>
    <p:sldId id="291" r:id="rId7"/>
    <p:sldId id="303" r:id="rId8"/>
    <p:sldId id="309" r:id="rId9"/>
    <p:sldId id="296" r:id="rId10"/>
    <p:sldId id="297" r:id="rId11"/>
    <p:sldId id="312" r:id="rId12"/>
    <p:sldId id="310" r:id="rId13"/>
    <p:sldId id="299" r:id="rId14"/>
    <p:sldId id="311" r:id="rId15"/>
    <p:sldId id="313" r:id="rId16"/>
    <p:sldId id="306" r:id="rId17"/>
    <p:sldId id="293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E2973C"/>
    <a:srgbClr val="9BD49E"/>
    <a:srgbClr val="F6A287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>
        <p:scale>
          <a:sx n="122" d="100"/>
          <a:sy n="122" d="100"/>
        </p:scale>
        <p:origin x="-96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21/05/2025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21/05/2025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E2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5943BFE5-B413-C390-251D-B84D79D0C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0"/>
          <a:stretch/>
        </p:blipFill>
        <p:spPr>
          <a:xfrm>
            <a:off x="-290079" y="3841"/>
            <a:ext cx="528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=""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=""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=""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21/05/2025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806831" y="1969255"/>
            <a:ext cx="5920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500" b="1" dirty="0" smtClean="0">
                <a:solidFill>
                  <a:schemeClr val="bg2">
                    <a:lumMod val="50000"/>
                  </a:schemeClr>
                </a:solidFill>
              </a:rPr>
              <a:t>ESERCIZIO </a:t>
            </a:r>
            <a:r>
              <a:rPr lang="it-IT" sz="4500" b="1" dirty="0">
                <a:solidFill>
                  <a:schemeClr val="bg2">
                    <a:lumMod val="50000"/>
                  </a:schemeClr>
                </a:solidFill>
              </a:rPr>
              <a:t>FISICO DOPO CHIRURGIA BARIATRICA</a:t>
            </a:r>
            <a:endParaRPr lang="it-IT" sz="4500" b="1" dirty="0"/>
          </a:p>
        </p:txBody>
      </p:sp>
      <p:sp>
        <p:nvSpPr>
          <p:cNvPr id="5" name="Rettangolo 4"/>
          <p:cNvSpPr/>
          <p:nvPr/>
        </p:nvSpPr>
        <p:spPr>
          <a:xfrm>
            <a:off x="6860749" y="3713258"/>
            <a:ext cx="3812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E98B0D"/>
                </a:solidFill>
              </a:rPr>
              <a:t>RELATORE </a:t>
            </a: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</a:rPr>
              <a:t>dott.ssa Isabella Franco</a:t>
            </a:r>
            <a:endParaRPr lang="it-IT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930159" y="4174364"/>
            <a:ext cx="3673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E98B0D"/>
                </a:solidFill>
              </a:rPr>
              <a:t>IRCCS </a:t>
            </a:r>
            <a:r>
              <a:rPr lang="it-IT" b="1" dirty="0" smtClean="0">
                <a:solidFill>
                  <a:srgbClr val="E98B0D"/>
                </a:solidFill>
              </a:rPr>
              <a:t>S.de Bellis – Castellana Grotte </a:t>
            </a:r>
            <a:endParaRPr lang="it-IT" b="1" dirty="0">
              <a:solidFill>
                <a:srgbClr val="E98B0D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93" y="4941939"/>
            <a:ext cx="2457509" cy="108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21" y="4941939"/>
            <a:ext cx="25425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643362" y="700521"/>
            <a:ext cx="9935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bg2">
                    <a:lumMod val="50000"/>
                  </a:schemeClr>
                </a:solidFill>
              </a:rPr>
              <a:t>QUANDO INIZIARE A FARE ESERCIZIO </a:t>
            </a: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</a:rPr>
              <a:t>FISICO DOPO LA CHIRURGIA BARIATRICA </a:t>
            </a:r>
            <a:r>
              <a:rPr lang="it-IT" sz="36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092191" y="2097681"/>
            <a:ext cx="6043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>
                <a:solidFill>
                  <a:srgbClr val="E98B0D"/>
                </a:solidFill>
              </a:rPr>
              <a:t>INIZIARE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 L’ATTIVITÀ FISICA </a:t>
            </a:r>
            <a:r>
              <a:rPr lang="it-IT" b="1" dirty="0" smtClean="0">
                <a:solidFill>
                  <a:srgbClr val="E98B0D"/>
                </a:solidFill>
              </a:rPr>
              <a:t>QUANTO PRIMA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, IN ACCORDO  CON IL </a:t>
            </a:r>
            <a:r>
              <a:rPr lang="it-IT" b="1" dirty="0" smtClean="0">
                <a:solidFill>
                  <a:srgbClr val="E98B0D"/>
                </a:solidFill>
              </a:rPr>
              <a:t>MEDICO CHIRURGO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, CAMMINANDO PER </a:t>
            </a:r>
            <a:r>
              <a:rPr lang="it-IT" b="1" dirty="0" smtClean="0">
                <a:solidFill>
                  <a:srgbClr val="E98B0D"/>
                </a:solidFill>
              </a:rPr>
              <a:t>BREVI TRATTI</a:t>
            </a:r>
            <a:endParaRPr lang="it-IT" b="1" dirty="0">
              <a:solidFill>
                <a:srgbClr val="E98B0D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985848" y="3104746"/>
            <a:ext cx="5353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22300">
              <a:spcBef>
                <a:spcPct val="0"/>
              </a:spcBef>
              <a:spcAft>
                <a:spcPct val="35000"/>
              </a:spcAft>
            </a:pPr>
            <a:r>
              <a:rPr lang="it-IT" b="1" dirty="0" smtClean="0">
                <a:solidFill>
                  <a:srgbClr val="E2973C"/>
                </a:solidFill>
              </a:rPr>
              <a:t>INIZIARE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UN PROGRAMMA DI </a:t>
            </a:r>
            <a:r>
              <a:rPr lang="it-IT" b="1" dirty="0" smtClean="0">
                <a:solidFill>
                  <a:srgbClr val="E2973C"/>
                </a:solidFill>
              </a:rPr>
              <a:t>ESERCIZIO  FISICO STRUTTURATO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 ENTRO </a:t>
            </a:r>
            <a:r>
              <a:rPr lang="it-IT" b="1" dirty="0" smtClean="0">
                <a:solidFill>
                  <a:srgbClr val="E2973C"/>
                </a:solidFill>
              </a:rPr>
              <a:t>7 GIORNI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DOPO </a:t>
            </a:r>
            <a:r>
              <a:rPr lang="it-IT" b="1" dirty="0" smtClean="0">
                <a:solidFill>
                  <a:srgbClr val="E2973C"/>
                </a:solidFill>
              </a:rPr>
              <a:t>INTERVENTO</a:t>
            </a:r>
            <a:endParaRPr lang="en-US" b="1" u="sng" dirty="0">
              <a:solidFill>
                <a:srgbClr val="E2973C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796136" y="6303827"/>
            <a:ext cx="2962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" dirty="0" err="1"/>
              <a:t>Artero</a:t>
            </a:r>
            <a:r>
              <a:rPr lang="it-IT" sz="600" dirty="0"/>
              <a:t> EG, </a:t>
            </a:r>
            <a:r>
              <a:rPr lang="it-IT" sz="600" dirty="0" err="1"/>
              <a:t>Ferrez</a:t>
            </a:r>
            <a:r>
              <a:rPr lang="it-IT" sz="600" dirty="0"/>
              <a:t>-Marquez M, Torrente-Sanchez MJ, et al. </a:t>
            </a:r>
            <a:r>
              <a:rPr lang="en-US" sz="600" b="1" dirty="0"/>
              <a:t>Supervised exercise immediately after bariatric surgery: the study protocol of the EFIBAR randomized controlled trial</a:t>
            </a:r>
            <a:r>
              <a:rPr lang="en-US" sz="600" dirty="0"/>
              <a:t>. </a:t>
            </a:r>
            <a:r>
              <a:rPr lang="en-US" sz="600" dirty="0" err="1"/>
              <a:t>Obes</a:t>
            </a:r>
            <a:r>
              <a:rPr lang="en-US" sz="600" dirty="0"/>
              <a:t> </a:t>
            </a:r>
            <a:r>
              <a:rPr lang="it-IT" sz="600" dirty="0" err="1"/>
              <a:t>Surg</a:t>
            </a:r>
            <a:r>
              <a:rPr lang="it-IT" sz="600" dirty="0"/>
              <a:t>. </a:t>
            </a:r>
            <a:r>
              <a:rPr lang="it-IT" sz="600" b="1" dirty="0"/>
              <a:t>2021;</a:t>
            </a:r>
            <a:r>
              <a:rPr lang="it-IT" sz="600" dirty="0"/>
              <a:t>31(10):4227–35.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2661903" y="6301555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" dirty="0" err="1"/>
              <a:t>Tabesh</a:t>
            </a:r>
            <a:r>
              <a:rPr lang="it-IT" sz="600" dirty="0"/>
              <a:t> MRMF, </a:t>
            </a:r>
            <a:r>
              <a:rPr lang="it-IT" sz="600" dirty="0" err="1"/>
              <a:t>Ejtehadi</a:t>
            </a:r>
            <a:r>
              <a:rPr lang="it-IT" sz="600" dirty="0"/>
              <a:t> F, Alizadeh Z. </a:t>
            </a:r>
            <a:r>
              <a:rPr lang="it-IT" sz="600" b="1" dirty="0"/>
              <a:t>Nutrition, </a:t>
            </a:r>
            <a:r>
              <a:rPr lang="it-IT" sz="600" b="1" dirty="0" err="1"/>
              <a:t>physical</a:t>
            </a:r>
            <a:r>
              <a:rPr lang="it-IT" sz="600" b="1" dirty="0"/>
              <a:t> </a:t>
            </a:r>
            <a:r>
              <a:rPr lang="en-US" sz="600" b="1" dirty="0"/>
              <a:t>activity, and prescription of supplements in pre-and </a:t>
            </a:r>
            <a:r>
              <a:rPr lang="en-US" sz="600" b="1" dirty="0" err="1"/>
              <a:t>postbariatric</a:t>
            </a:r>
            <a:r>
              <a:rPr lang="en-US" sz="600" b="1" dirty="0"/>
              <a:t> </a:t>
            </a:r>
            <a:r>
              <a:rPr lang="it-IT" sz="600" b="1" dirty="0" err="1"/>
              <a:t>surgery</a:t>
            </a:r>
            <a:r>
              <a:rPr lang="it-IT" sz="600" b="1" dirty="0"/>
              <a:t> </a:t>
            </a:r>
            <a:r>
              <a:rPr lang="it-IT" sz="600" b="1" dirty="0" err="1"/>
              <a:t>patients</a:t>
            </a:r>
            <a:r>
              <a:rPr lang="it-IT" sz="600" b="1" dirty="0"/>
              <a:t>: a </a:t>
            </a:r>
            <a:r>
              <a:rPr lang="it-IT" sz="600" b="1" dirty="0" err="1"/>
              <a:t>practical</a:t>
            </a:r>
            <a:r>
              <a:rPr lang="it-IT" sz="600" b="1" dirty="0"/>
              <a:t> </a:t>
            </a:r>
            <a:r>
              <a:rPr lang="it-IT" sz="600" b="1" dirty="0" err="1"/>
              <a:t>guideline</a:t>
            </a:r>
            <a:r>
              <a:rPr lang="it-IT" sz="600" dirty="0"/>
              <a:t>. </a:t>
            </a:r>
            <a:r>
              <a:rPr lang="it-IT" sz="600" dirty="0" err="1"/>
              <a:t>Obes</a:t>
            </a:r>
            <a:r>
              <a:rPr lang="it-IT" sz="600" dirty="0"/>
              <a:t> </a:t>
            </a:r>
            <a:r>
              <a:rPr lang="it-IT" sz="600" dirty="0" err="1"/>
              <a:t>Surg</a:t>
            </a:r>
            <a:r>
              <a:rPr lang="it-IT" sz="600" dirty="0"/>
              <a:t>. </a:t>
            </a:r>
            <a:r>
              <a:rPr lang="it-IT" sz="600" b="1" dirty="0"/>
              <a:t>2019</a:t>
            </a:r>
            <a:r>
              <a:rPr lang="it-IT" sz="600" dirty="0"/>
              <a:t>;29(10):3385–400.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2092191" y="4220535"/>
            <a:ext cx="5185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spcBef>
                <a:spcPct val="0"/>
              </a:spcBef>
              <a:spcAft>
                <a:spcPct val="35000"/>
              </a:spcAft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IL </a:t>
            </a:r>
            <a:r>
              <a:rPr lang="it-IT" b="1" dirty="0" smtClean="0">
                <a:solidFill>
                  <a:srgbClr val="E98B0D"/>
                </a:solidFill>
              </a:rPr>
              <a:t>PROGRAMMA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DI ESERCIZIO FISICO STRUTTURATO DOVREBBE DURARE</a:t>
            </a:r>
            <a:r>
              <a:rPr lang="it-IT" b="1" dirty="0" smtClean="0">
                <a:solidFill>
                  <a:srgbClr val="E98B0D"/>
                </a:solidFill>
              </a:rPr>
              <a:t> 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ALMENO</a:t>
            </a:r>
            <a:r>
              <a:rPr lang="it-IT" b="1" dirty="0" smtClean="0">
                <a:solidFill>
                  <a:srgbClr val="E98B0D"/>
                </a:solidFill>
              </a:rPr>
              <a:t> 12-16 SETTIMANE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2" y="3716834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209" y="1346058"/>
            <a:ext cx="1323427" cy="111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246339" y="5132794"/>
            <a:ext cx="5251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22300">
              <a:spcBef>
                <a:spcPct val="0"/>
              </a:spcBef>
              <a:spcAft>
                <a:spcPct val="35000"/>
              </a:spcAft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UN  </a:t>
            </a:r>
            <a:r>
              <a:rPr lang="it-IT" b="1" dirty="0">
                <a:solidFill>
                  <a:srgbClr val="E98B0D"/>
                </a:solidFill>
              </a:rPr>
              <a:t>PROGRAMMA PIÙ  LUNGO 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(&gt; 16 SETTIMANE)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PORTERÀ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A  </a:t>
            </a:r>
            <a:r>
              <a:rPr lang="it-IT" b="1" dirty="0">
                <a:solidFill>
                  <a:srgbClr val="E98B0D"/>
                </a:solidFill>
              </a:rPr>
              <a:t>RISULTATI MIGLIORI</a:t>
            </a:r>
            <a:endParaRPr lang="en-US" b="1" dirty="0">
              <a:solidFill>
                <a:srgbClr val="E98B0D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76" y="4705496"/>
            <a:ext cx="1412039" cy="144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" y="1563703"/>
            <a:ext cx="1432000" cy="144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76" y="2707911"/>
            <a:ext cx="13104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3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632896" y="478937"/>
            <a:ext cx="10613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</a:rPr>
              <a:t>LA PRESCRIZIONE DELL’ ESERCIZIO FISICO DOPO LA CHIRURGIA BARIATRICA: </a:t>
            </a:r>
            <a:r>
              <a:rPr lang="it-IT" sz="3600" b="1" dirty="0" smtClean="0">
                <a:solidFill>
                  <a:srgbClr val="E98B0D"/>
                </a:solidFill>
              </a:rPr>
              <a:t>METODO FITT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54912" y="2110295"/>
            <a:ext cx="3348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 smtClean="0">
                <a:solidFill>
                  <a:schemeClr val="bg2">
                    <a:lumMod val="50000"/>
                  </a:schemeClr>
                </a:solidFill>
              </a:rPr>
              <a:t>PROGRAMMA STRUTTURATO</a:t>
            </a:r>
            <a:endParaRPr lang="it-IT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557166" y="2102820"/>
            <a:ext cx="3071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bg2">
                    <a:lumMod val="50000"/>
                  </a:schemeClr>
                </a:solidFill>
              </a:rPr>
              <a:t>ATTIVITA’ SUPERVISIONATA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20" y="2565821"/>
            <a:ext cx="2037730" cy="1440000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4557648" y="3964351"/>
            <a:ext cx="2890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bg2">
                    <a:lumMod val="50000"/>
                  </a:schemeClr>
                </a:solidFill>
              </a:rPr>
              <a:t>TEAM MULTIDISCIPLINARE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70" y="4457156"/>
            <a:ext cx="3171693" cy="185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06111" y="2630557"/>
            <a:ext cx="726831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18493" y="2489595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F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91958" y="3273632"/>
            <a:ext cx="899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FREQUENZA</a:t>
            </a:r>
            <a:endParaRPr lang="it-IT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1472145" y="2630557"/>
            <a:ext cx="726831" cy="609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1646752" y="2489595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rgbClr val="FF0000"/>
                </a:solidFill>
              </a:rPr>
              <a:t>I</a:t>
            </a:r>
            <a:endParaRPr lang="it-IT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425858" y="3277547"/>
            <a:ext cx="8402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INTENSITA’</a:t>
            </a:r>
            <a:endParaRPr lang="it-IT" sz="1100" b="1" dirty="0">
              <a:solidFill>
                <a:srgbClr val="FF000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2339004" y="2630557"/>
            <a:ext cx="726831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2472267" y="2473692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rgbClr val="00B050"/>
                </a:solidFill>
              </a:rPr>
              <a:t>T</a:t>
            </a:r>
            <a:endParaRPr lang="it-IT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504328" y="3277547"/>
            <a:ext cx="4635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 smtClean="0">
                <a:solidFill>
                  <a:srgbClr val="00B050"/>
                </a:solidFill>
              </a:rPr>
              <a:t>TIPO</a:t>
            </a:r>
            <a:endParaRPr lang="it-IT" sz="1100" b="1" dirty="0">
              <a:solidFill>
                <a:srgbClr val="00B050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3219398" y="2630557"/>
            <a:ext cx="726831" cy="609600"/>
          </a:xfrm>
          <a:prstGeom prst="rect">
            <a:avLst/>
          </a:prstGeom>
          <a:solidFill>
            <a:schemeClr val="bg1"/>
          </a:solidFill>
          <a:ln>
            <a:solidFill>
              <a:srgbClr val="E98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3318958" y="2473692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>
                  <a:solidFill>
                    <a:srgbClr val="E2973C"/>
                  </a:solidFill>
                </a:ln>
                <a:solidFill>
                  <a:srgbClr val="E98B0D"/>
                </a:solidFill>
              </a:rPr>
              <a:t>T</a:t>
            </a:r>
            <a:endParaRPr lang="it-IT" sz="5400" b="1" cap="none" spc="0" dirty="0">
              <a:ln>
                <a:solidFill>
                  <a:srgbClr val="E2973C"/>
                </a:solidFill>
              </a:ln>
              <a:solidFill>
                <a:srgbClr val="E98B0D"/>
              </a:solidFill>
              <a:effectLst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3273272" y="3266217"/>
            <a:ext cx="6190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 smtClean="0">
                <a:solidFill>
                  <a:srgbClr val="E2973C"/>
                </a:solidFill>
              </a:rPr>
              <a:t>TEMPO</a:t>
            </a:r>
            <a:endParaRPr lang="it-IT" sz="1100" b="1" dirty="0">
              <a:solidFill>
                <a:srgbClr val="E2973C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90" y="3715473"/>
            <a:ext cx="2223934" cy="126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21" y="4975473"/>
            <a:ext cx="2076138" cy="1260000"/>
          </a:xfrm>
          <a:prstGeom prst="rect">
            <a:avLst/>
          </a:prstGeom>
        </p:spPr>
      </p:pic>
      <p:sp>
        <p:nvSpPr>
          <p:cNvPr id="48" name="Rettangolo 47"/>
          <p:cNvSpPr/>
          <p:nvPr/>
        </p:nvSpPr>
        <p:spPr>
          <a:xfrm>
            <a:off x="2868568" y="6309510"/>
            <a:ext cx="61420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" dirty="0" err="1"/>
              <a:t>M.R.Tabesh</a:t>
            </a:r>
            <a:r>
              <a:rPr lang="it-IT" sz="600" dirty="0"/>
              <a:t>·, </a:t>
            </a:r>
            <a:r>
              <a:rPr lang="it-IT" sz="600" dirty="0" err="1"/>
              <a:t>M.Eghtesadi</a:t>
            </a:r>
            <a:r>
              <a:rPr lang="it-IT" sz="600" dirty="0"/>
              <a:t>, </a:t>
            </a:r>
            <a:r>
              <a:rPr lang="it-IT" sz="600" dirty="0" err="1"/>
              <a:t>M.Abolhasani</a:t>
            </a:r>
            <a:r>
              <a:rPr lang="it-IT" sz="600" dirty="0"/>
              <a:t>,· F. </a:t>
            </a:r>
            <a:r>
              <a:rPr lang="it-IT" sz="600" dirty="0" err="1"/>
              <a:t>Maleklou</a:t>
            </a:r>
            <a:r>
              <a:rPr lang="it-IT" sz="600" dirty="0"/>
              <a:t>, F. </a:t>
            </a:r>
            <a:r>
              <a:rPr lang="it-IT" sz="600" dirty="0" err="1"/>
              <a:t>Ejtehadi</a:t>
            </a:r>
            <a:r>
              <a:rPr lang="it-IT" sz="600" dirty="0"/>
              <a:t> and </a:t>
            </a:r>
            <a:r>
              <a:rPr lang="it-IT" sz="600" dirty="0" err="1"/>
              <a:t>Z.Alizadeh</a:t>
            </a:r>
            <a:r>
              <a:rPr lang="it-IT" sz="600" dirty="0"/>
              <a:t> .</a:t>
            </a:r>
            <a:r>
              <a:rPr lang="en-US" sz="600" dirty="0"/>
              <a:t>Nutrition, Physical Activity, and Prescription of Supplements in </a:t>
            </a:r>
            <a:r>
              <a:rPr lang="en-US" sz="600" dirty="0" err="1"/>
              <a:t>Preand</a:t>
            </a:r>
            <a:r>
              <a:rPr lang="en-US" sz="600" dirty="0"/>
              <a:t> Post –bariatric Surgery Patients: An Updated Comprehensive </a:t>
            </a:r>
            <a:r>
              <a:rPr lang="it-IT" sz="600" dirty="0" err="1"/>
              <a:t>Practical</a:t>
            </a:r>
            <a:r>
              <a:rPr lang="it-IT" sz="600" dirty="0"/>
              <a:t> </a:t>
            </a:r>
            <a:r>
              <a:rPr lang="it-IT" sz="600" dirty="0" err="1"/>
              <a:t>Guideline</a:t>
            </a:r>
            <a:r>
              <a:rPr lang="it-IT" sz="600" dirty="0"/>
              <a:t>  </a:t>
            </a:r>
            <a:r>
              <a:rPr lang="it-IT" sz="600" dirty="0" err="1"/>
              <a:t>Obesity</a:t>
            </a:r>
            <a:r>
              <a:rPr lang="it-IT" sz="600" dirty="0"/>
              <a:t> </a:t>
            </a:r>
            <a:r>
              <a:rPr lang="it-IT" sz="600" dirty="0" err="1"/>
              <a:t>Surgery</a:t>
            </a:r>
            <a:r>
              <a:rPr lang="it-IT" sz="600" dirty="0"/>
              <a:t> (2023) 33:2557–2572  https://doi.org/10.1007/s11695-023-06703-2</a:t>
            </a:r>
            <a:r>
              <a:rPr lang="en-US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3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3" grpId="0" animBg="1"/>
      <p:bldP spid="4" grpId="0"/>
      <p:bldP spid="5" grpId="0"/>
      <p:bldP spid="33" grpId="0" animBg="1"/>
      <p:bldP spid="34" grpId="0"/>
      <p:bldP spid="35" grpId="0"/>
      <p:bldP spid="36" grpId="0" animBg="1"/>
      <p:bldP spid="41" grpId="0"/>
      <p:bldP spid="42" grpId="0"/>
      <p:bldP spid="43" grpId="0" animBg="1"/>
      <p:bldP spid="44" grpId="0"/>
      <p:bldP spid="45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570893" y="463306"/>
            <a:ext cx="8667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</a:rPr>
              <a:t>PRESCRIZIONE DELL’ESERCIZIO FISICO </a:t>
            </a:r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(in</a:t>
            </a: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sintesi)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1879523" y="2192456"/>
            <a:ext cx="1985108" cy="76944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lzarsi dal letto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spesso,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camminare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 per piccoli tratti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mobilizzare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, senza dolore, arti superiori e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inferiori</a:t>
            </a:r>
            <a:endParaRPr lang="it-IT" sz="1100" dirty="0"/>
          </a:p>
        </p:txBody>
      </p:sp>
      <p:sp>
        <p:nvSpPr>
          <p:cNvPr id="51" name="Rettangolo 50"/>
          <p:cNvSpPr/>
          <p:nvPr/>
        </p:nvSpPr>
        <p:spPr>
          <a:xfrm>
            <a:off x="4076441" y="2196308"/>
            <a:ext cx="2586892" cy="110799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amminare  </a:t>
            </a:r>
            <a:r>
              <a:rPr lang="it-IT" sz="1100" b="1" dirty="0" smtClean="0">
                <a:solidFill>
                  <a:srgbClr val="E98B0D"/>
                </a:solidFill>
              </a:rPr>
              <a:t>3x5 g/sett 10-15’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a intensità </a:t>
            </a:r>
            <a:r>
              <a:rPr lang="it-IT" sz="1100" b="1" dirty="0" smtClean="0">
                <a:solidFill>
                  <a:srgbClr val="E98B0D"/>
                </a:solidFill>
              </a:rPr>
              <a:t>moderata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obilizzare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, senza dolore, arti inferiori e superiori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sercizi con 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una </a:t>
            </a: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bottiglia vuota 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per gli arti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superiori </a:t>
            </a:r>
            <a:r>
              <a:rPr lang="it-IT" sz="1100" b="1" dirty="0" smtClean="0">
                <a:solidFill>
                  <a:srgbClr val="E98B0D"/>
                </a:solidFill>
              </a:rPr>
              <a:t>3 serie x 8-10 ripetizioni</a:t>
            </a:r>
            <a:endParaRPr lang="it-IT" sz="1100" b="1" dirty="0">
              <a:solidFill>
                <a:srgbClr val="E98B0D"/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6882133" y="2167568"/>
            <a:ext cx="1985108" cy="76944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test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personalizzati e modificati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eterminare </a:t>
            </a:r>
            <a:r>
              <a:rPr lang="it-IT" sz="1100" b="1" dirty="0" smtClean="0">
                <a:solidFill>
                  <a:srgbClr val="E98B0D"/>
                </a:solidFill>
              </a:rPr>
              <a:t>10 RM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per gli esercizi con i pesi</a:t>
            </a:r>
            <a:endParaRPr lang="it-IT" sz="1100" dirty="0"/>
          </a:p>
        </p:txBody>
      </p:sp>
      <p:grpSp>
        <p:nvGrpSpPr>
          <p:cNvPr id="17" name="Gruppo 16"/>
          <p:cNvGrpSpPr/>
          <p:nvPr/>
        </p:nvGrpSpPr>
        <p:grpSpPr>
          <a:xfrm flipH="1">
            <a:off x="311099" y="3518677"/>
            <a:ext cx="2376000" cy="876150"/>
            <a:chOff x="2289" y="160018"/>
            <a:chExt cx="2424745" cy="876150"/>
          </a:xfrm>
          <a:solidFill>
            <a:srgbClr val="E2973C"/>
          </a:solidFill>
        </p:grpSpPr>
        <p:sp>
          <p:nvSpPr>
            <p:cNvPr id="18" name="Gallone 17"/>
            <p:cNvSpPr/>
            <p:nvPr/>
          </p:nvSpPr>
          <p:spPr>
            <a:xfrm>
              <a:off x="2289" y="160018"/>
              <a:ext cx="2424745" cy="87615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Gallone 4"/>
            <p:cNvSpPr/>
            <p:nvPr/>
          </p:nvSpPr>
          <p:spPr>
            <a:xfrm>
              <a:off x="447151" y="252987"/>
              <a:ext cx="1549952" cy="709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dirty="0">
                  <a:solidFill>
                    <a:schemeClr val="bg2">
                      <a:lumMod val="50000"/>
                    </a:schemeClr>
                  </a:solidFill>
                </a:rPr>
                <a:t>VALUTAZIONE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>
                  <a:solidFill>
                    <a:schemeClr val="bg2">
                      <a:lumMod val="50000"/>
                    </a:schemeClr>
                  </a:solidFill>
                </a:rPr>
                <a:t>Follow-up </a:t>
              </a:r>
              <a:r>
                <a:rPr lang="it-IT" sz="1400" b="1" dirty="0" smtClean="0">
                  <a:solidFill>
                    <a:schemeClr val="bg2">
                      <a:lumMod val="50000"/>
                    </a:schemeClr>
                  </a:solidFill>
                </a:rPr>
                <a:t>4° </a:t>
              </a:r>
              <a:r>
                <a:rPr lang="it-IT" sz="1400" b="1" dirty="0">
                  <a:solidFill>
                    <a:schemeClr val="bg2">
                      <a:lumMod val="50000"/>
                    </a:schemeClr>
                  </a:solidFill>
                </a:rPr>
                <a:t>mese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684634" y="1325323"/>
            <a:ext cx="2376000" cy="874800"/>
            <a:chOff x="2412" y="136546"/>
            <a:chExt cx="2554663" cy="923094"/>
          </a:xfrm>
        </p:grpSpPr>
        <p:sp>
          <p:nvSpPr>
            <p:cNvPr id="24" name="Gallone 23"/>
            <p:cNvSpPr/>
            <p:nvPr/>
          </p:nvSpPr>
          <p:spPr>
            <a:xfrm>
              <a:off x="2412" y="136546"/>
              <a:ext cx="2554663" cy="923094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Gallone 4"/>
            <p:cNvSpPr/>
            <p:nvPr/>
          </p:nvSpPr>
          <p:spPr>
            <a:xfrm>
              <a:off x="463959" y="136546"/>
              <a:ext cx="1631569" cy="923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chemeClr val="bg1"/>
                  </a:solidFill>
                </a:rPr>
                <a:t>24/72 h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dirty="0">
                  <a:solidFill>
                    <a:schemeClr val="bg1"/>
                  </a:solidFill>
                </a:rPr>
                <a:t>P</a:t>
              </a:r>
              <a:r>
                <a:rPr lang="it-IT" sz="1600" b="1" kern="1200" dirty="0" smtClean="0">
                  <a:solidFill>
                    <a:schemeClr val="bg1"/>
                  </a:solidFill>
                </a:rPr>
                <a:t>ost </a:t>
              </a:r>
              <a:r>
                <a:rPr lang="it-IT" sz="1600" b="1" dirty="0">
                  <a:solidFill>
                    <a:schemeClr val="bg1"/>
                  </a:solidFill>
                </a:rPr>
                <a:t>O</a:t>
              </a:r>
              <a:r>
                <a:rPr lang="it-IT" sz="1600" b="1" kern="1200" dirty="0" smtClean="0">
                  <a:solidFill>
                    <a:schemeClr val="bg1"/>
                  </a:solidFill>
                </a:rPr>
                <a:t>perazione</a:t>
              </a:r>
              <a:endParaRPr lang="it-IT" sz="1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4149957" y="1317656"/>
            <a:ext cx="2376000" cy="874800"/>
            <a:chOff x="2326302" y="136546"/>
            <a:chExt cx="2307736" cy="923094"/>
          </a:xfrm>
        </p:grpSpPr>
        <p:sp>
          <p:nvSpPr>
            <p:cNvPr id="27" name="Gallone 26"/>
            <p:cNvSpPr/>
            <p:nvPr/>
          </p:nvSpPr>
          <p:spPr>
            <a:xfrm>
              <a:off x="2326302" y="136546"/>
              <a:ext cx="2307736" cy="923094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Gallone 4"/>
            <p:cNvSpPr/>
            <p:nvPr/>
          </p:nvSpPr>
          <p:spPr>
            <a:xfrm>
              <a:off x="2787849" y="136546"/>
              <a:ext cx="1384642" cy="923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chemeClr val="bg1"/>
                  </a:solidFill>
                  <a:latin typeface="+mn-lt"/>
                </a:rPr>
                <a:t>1</a:t>
              </a:r>
              <a:r>
                <a:rPr lang="it-IT" sz="1600" b="1" kern="1200" dirty="0" smtClean="0">
                  <a:solidFill>
                    <a:schemeClr val="bg1"/>
                  </a:solidFill>
                  <a:latin typeface="+mn-lt"/>
                  <a:cs typeface="Calibri"/>
                </a:rPr>
                <a:t>°</a:t>
              </a:r>
              <a:r>
                <a:rPr lang="it-IT" sz="1600" b="1" kern="1200" dirty="0" smtClean="0">
                  <a:solidFill>
                    <a:schemeClr val="bg1"/>
                  </a:solidFill>
                  <a:latin typeface="+mn-lt"/>
                </a:rPr>
                <a:t>- 4°</a:t>
              </a:r>
              <a:endParaRPr lang="it-IT" sz="1600" b="1" kern="1200" dirty="0" smtClean="0">
                <a:solidFill>
                  <a:schemeClr val="bg1"/>
                </a:solidFill>
                <a:latin typeface="+mn-lt"/>
                <a:cs typeface="Calibri"/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dirty="0" smtClean="0">
                  <a:solidFill>
                    <a:schemeClr val="bg1"/>
                  </a:solidFill>
                </a:rPr>
                <a:t>Settimana</a:t>
              </a:r>
              <a:endParaRPr lang="it-IT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6663333" y="1320626"/>
            <a:ext cx="2376000" cy="874800"/>
            <a:chOff x="4403265" y="136546"/>
            <a:chExt cx="2307736" cy="953457"/>
          </a:xfrm>
        </p:grpSpPr>
        <p:sp>
          <p:nvSpPr>
            <p:cNvPr id="31" name="Gallone 30"/>
            <p:cNvSpPr/>
            <p:nvPr/>
          </p:nvSpPr>
          <p:spPr>
            <a:xfrm>
              <a:off x="4403265" y="136546"/>
              <a:ext cx="2307736" cy="923094"/>
            </a:xfrm>
            <a:prstGeom prst="chevron">
              <a:avLst/>
            </a:prstGeom>
            <a:solidFill>
              <a:srgbClr val="E297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Gallone 4"/>
            <p:cNvSpPr/>
            <p:nvPr/>
          </p:nvSpPr>
          <p:spPr>
            <a:xfrm>
              <a:off x="4656722" y="166909"/>
              <a:ext cx="1846190" cy="923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chemeClr val="bg2">
                      <a:lumMod val="50000"/>
                    </a:schemeClr>
                  </a:solidFill>
                </a:rPr>
                <a:t>VALUTAZIONE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solidFill>
                    <a:schemeClr val="bg2">
                      <a:lumMod val="50000"/>
                    </a:schemeClr>
                  </a:solidFill>
                </a:rPr>
                <a:t>Follow-up 1° mese</a:t>
              </a:r>
              <a:endParaRPr lang="it-IT" sz="1400" b="1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 flipH="1">
            <a:off x="7910697" y="3528371"/>
            <a:ext cx="2374889" cy="876150"/>
            <a:chOff x="2289" y="160018"/>
            <a:chExt cx="2424745" cy="876150"/>
          </a:xfrm>
        </p:grpSpPr>
        <p:sp>
          <p:nvSpPr>
            <p:cNvPr id="34" name="Gallone 33"/>
            <p:cNvSpPr/>
            <p:nvPr/>
          </p:nvSpPr>
          <p:spPr>
            <a:xfrm>
              <a:off x="2289" y="160018"/>
              <a:ext cx="2424745" cy="87615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Gallone 4"/>
            <p:cNvSpPr/>
            <p:nvPr/>
          </p:nvSpPr>
          <p:spPr>
            <a:xfrm>
              <a:off x="440364" y="160018"/>
              <a:ext cx="1548595" cy="876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chemeClr val="bg1"/>
                  </a:solidFill>
                </a:rPr>
                <a:t>5°- 8°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chemeClr val="bg1"/>
                  </a:solidFill>
                </a:rPr>
                <a:t>Settimana</a:t>
              </a:r>
              <a:endParaRPr lang="it-IT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Rettangolo 36"/>
          <p:cNvSpPr/>
          <p:nvPr/>
        </p:nvSpPr>
        <p:spPr>
          <a:xfrm>
            <a:off x="752292" y="4365913"/>
            <a:ext cx="1478981" cy="76944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Test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Determinare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1 RM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Sit and Reach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Sit-Up</a:t>
            </a:r>
            <a:endParaRPr lang="it-IT" sz="1100" b="1" dirty="0"/>
          </a:p>
        </p:txBody>
      </p:sp>
      <p:grpSp>
        <p:nvGrpSpPr>
          <p:cNvPr id="38" name="Gruppo 37"/>
          <p:cNvGrpSpPr/>
          <p:nvPr/>
        </p:nvGrpSpPr>
        <p:grpSpPr>
          <a:xfrm flipH="1">
            <a:off x="5369887" y="3489763"/>
            <a:ext cx="2374889" cy="876150"/>
            <a:chOff x="2289" y="160018"/>
            <a:chExt cx="2424745" cy="876150"/>
          </a:xfrm>
          <a:solidFill>
            <a:srgbClr val="00B050"/>
          </a:solidFill>
        </p:grpSpPr>
        <p:sp>
          <p:nvSpPr>
            <p:cNvPr id="39" name="Gallone 38"/>
            <p:cNvSpPr/>
            <p:nvPr/>
          </p:nvSpPr>
          <p:spPr>
            <a:xfrm>
              <a:off x="2289" y="160018"/>
              <a:ext cx="2424745" cy="87615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Gallone 4"/>
            <p:cNvSpPr/>
            <p:nvPr/>
          </p:nvSpPr>
          <p:spPr>
            <a:xfrm>
              <a:off x="511415" y="175772"/>
              <a:ext cx="1477543" cy="7868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dirty="0">
                  <a:solidFill>
                    <a:schemeClr val="bg1"/>
                  </a:solidFill>
                </a:rPr>
                <a:t>9</a:t>
              </a:r>
              <a:r>
                <a:rPr lang="it-IT" sz="1600" b="1" kern="1200" dirty="0" smtClean="0">
                  <a:solidFill>
                    <a:schemeClr val="bg1"/>
                  </a:solidFill>
                </a:rPr>
                <a:t>°-12°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chemeClr val="bg1"/>
                  </a:solidFill>
                </a:rPr>
                <a:t>Settimana</a:t>
              </a:r>
              <a:endParaRPr lang="it-IT" sz="1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uppo 46"/>
          <p:cNvGrpSpPr/>
          <p:nvPr/>
        </p:nvGrpSpPr>
        <p:grpSpPr>
          <a:xfrm flipH="1">
            <a:off x="2873189" y="3518677"/>
            <a:ext cx="2374889" cy="876150"/>
            <a:chOff x="2289" y="160018"/>
            <a:chExt cx="2424745" cy="876150"/>
          </a:xfrm>
          <a:solidFill>
            <a:srgbClr val="FFFF00"/>
          </a:solidFill>
        </p:grpSpPr>
        <p:sp>
          <p:nvSpPr>
            <p:cNvPr id="48" name="Gallone 47"/>
            <p:cNvSpPr/>
            <p:nvPr/>
          </p:nvSpPr>
          <p:spPr>
            <a:xfrm>
              <a:off x="2289" y="160018"/>
              <a:ext cx="2424745" cy="87615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Gallone 4"/>
            <p:cNvSpPr/>
            <p:nvPr/>
          </p:nvSpPr>
          <p:spPr>
            <a:xfrm>
              <a:off x="565639" y="175772"/>
              <a:ext cx="1423317" cy="7868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dirty="0" smtClean="0">
                  <a:solidFill>
                    <a:schemeClr val="bg2">
                      <a:lumMod val="50000"/>
                    </a:schemeClr>
                  </a:solidFill>
                </a:rPr>
                <a:t>13°-16°</a:t>
              </a:r>
              <a:r>
                <a:rPr lang="it-IT" sz="1600" b="1" kern="12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chemeClr val="bg2">
                      <a:lumMod val="50000"/>
                    </a:schemeClr>
                  </a:solidFill>
                </a:rPr>
                <a:t>Settimana</a:t>
              </a:r>
              <a:endParaRPr lang="it-IT" sz="1600" b="1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0" name="Rettangolo 49"/>
          <p:cNvSpPr/>
          <p:nvPr/>
        </p:nvSpPr>
        <p:spPr>
          <a:xfrm>
            <a:off x="7910696" y="4404521"/>
            <a:ext cx="2860132" cy="161582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amminare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100" b="1" dirty="0" smtClean="0">
                <a:solidFill>
                  <a:srgbClr val="E98B0D"/>
                </a:solidFill>
              </a:rPr>
              <a:t>3 gg a sett 20-30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’ a intensità moderata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>
                <a:solidFill>
                  <a:srgbClr val="E98B0D"/>
                </a:solidFill>
              </a:rPr>
              <a:t>a</a:t>
            </a:r>
            <a:r>
              <a:rPr lang="it-IT" sz="1100" b="1" dirty="0" smtClean="0">
                <a:solidFill>
                  <a:srgbClr val="E98B0D"/>
                </a:solidFill>
              </a:rPr>
              <a:t>ggiungere </a:t>
            </a:r>
            <a:r>
              <a:rPr lang="it-IT" sz="1100" b="1" dirty="0" smtClean="0">
                <a:solidFill>
                  <a:srgbClr val="E98B0D"/>
                </a:solidFill>
              </a:rPr>
              <a:t>peso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(manubri, elastici)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100" b="1" u="sng" dirty="0" smtClean="0">
                <a:solidFill>
                  <a:schemeClr val="bg2">
                    <a:lumMod val="50000"/>
                  </a:schemeClr>
                </a:solidFill>
              </a:rPr>
              <a:t>1-2 serie x 8-10 rip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., </a:t>
            </a:r>
            <a:r>
              <a:rPr lang="it-IT" sz="1100" b="1" dirty="0" smtClean="0">
                <a:solidFill>
                  <a:srgbClr val="E98B0D"/>
                </a:solidFill>
              </a:rPr>
              <a:t>30/40% 1RM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per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arti superiori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e </a:t>
            </a:r>
            <a:r>
              <a:rPr lang="it-IT" sz="1100" b="1" dirty="0" smtClean="0">
                <a:solidFill>
                  <a:srgbClr val="E98B0D"/>
                </a:solidFill>
              </a:rPr>
              <a:t>50/60% 1 RM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 per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arti inferiori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u="sng" dirty="0" smtClean="0">
                <a:solidFill>
                  <a:schemeClr val="bg2">
                    <a:lumMod val="50000"/>
                  </a:schemeClr>
                </a:solidFill>
              </a:rPr>
              <a:t>3 serie x 10-12 rip.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it-IT" sz="1100" b="1" dirty="0" smtClean="0">
                <a:solidFill>
                  <a:srgbClr val="E98B0D"/>
                </a:solidFill>
              </a:rPr>
              <a:t>30/40% 1 RM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arti superiori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it-IT" sz="1100" b="1" dirty="0" smtClean="0">
                <a:solidFill>
                  <a:srgbClr val="E98B0D"/>
                </a:solidFill>
              </a:rPr>
              <a:t>50/60% 1 RM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per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arti inferiori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Core stability </a:t>
            </a:r>
            <a:endParaRPr lang="it-IT" sz="1100" b="1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 Addominali</a:t>
            </a:r>
            <a:endParaRPr lang="it-IT" sz="1100" b="1" dirty="0"/>
          </a:p>
        </p:txBody>
      </p:sp>
      <p:sp>
        <p:nvSpPr>
          <p:cNvPr id="53" name="Rettangolo 52"/>
          <p:cNvSpPr/>
          <p:nvPr/>
        </p:nvSpPr>
        <p:spPr>
          <a:xfrm>
            <a:off x="5460081" y="4365913"/>
            <a:ext cx="2586892" cy="161582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it-IT" sz="1100" b="1" dirty="0" smtClean="0">
                <a:solidFill>
                  <a:srgbClr val="E98B0D"/>
                </a:solidFill>
              </a:rPr>
              <a:t>&gt; 300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min/sett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 smtClean="0">
                <a:solidFill>
                  <a:srgbClr val="E98B0D"/>
                </a:solidFill>
              </a:rPr>
              <a:t>40/60 % FCmax</a:t>
            </a:r>
            <a:r>
              <a:rPr lang="it-IT" sz="1100" b="1" dirty="0">
                <a:solidFill>
                  <a:srgbClr val="E98B0D"/>
                </a:solidFill>
              </a:rPr>
              <a:t> </a:t>
            </a:r>
            <a:r>
              <a:rPr lang="it-IT" sz="1100" b="1" dirty="0" smtClean="0">
                <a:solidFill>
                  <a:srgbClr val="E98B0D"/>
                </a:solidFill>
              </a:rPr>
              <a:t>- 60/80% FCmax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amminata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, corsa, bicicletta, nuoto, ballo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u="sng" dirty="0">
                <a:solidFill>
                  <a:schemeClr val="bg2">
                    <a:lumMod val="50000"/>
                  </a:schemeClr>
                </a:solidFill>
              </a:rPr>
              <a:t>1-2 serie x 8-10 rip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., </a:t>
            </a:r>
            <a:r>
              <a:rPr lang="it-IT" sz="1100" b="1" dirty="0" smtClean="0">
                <a:solidFill>
                  <a:srgbClr val="E98B0D"/>
                </a:solidFill>
              </a:rPr>
              <a:t>40/60 % </a:t>
            </a:r>
            <a:r>
              <a:rPr lang="it-IT" sz="1100" b="1" dirty="0">
                <a:solidFill>
                  <a:srgbClr val="E98B0D"/>
                </a:solidFill>
              </a:rPr>
              <a:t>1RM 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per </a:t>
            </a: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arti superiori 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e </a:t>
            </a:r>
            <a:r>
              <a:rPr lang="it-IT" sz="1100" b="1" dirty="0" smtClean="0">
                <a:solidFill>
                  <a:srgbClr val="E98B0D"/>
                </a:solidFill>
              </a:rPr>
              <a:t>60/80</a:t>
            </a:r>
            <a:r>
              <a:rPr lang="it-IT" sz="1100" b="1" dirty="0">
                <a:solidFill>
                  <a:srgbClr val="E98B0D"/>
                </a:solidFill>
              </a:rPr>
              <a:t>% 1 RM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per </a:t>
            </a: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arti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inferiori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variando gli esercizi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Core stability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Addominali</a:t>
            </a:r>
            <a:endParaRPr lang="it-IT" sz="11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2873189" y="4365912"/>
            <a:ext cx="2586892" cy="144655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it-IT" sz="1100" b="1" dirty="0" smtClean="0">
                <a:solidFill>
                  <a:srgbClr val="E98B0D"/>
                </a:solidFill>
              </a:rPr>
              <a:t>&gt; 300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min/sett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 smtClean="0">
                <a:solidFill>
                  <a:srgbClr val="E98B0D"/>
                </a:solidFill>
              </a:rPr>
              <a:t>60/80% FCmax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ifferenti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tipi di attività aerobica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u="sng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it-IT" sz="1100" b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100" b="1" u="sng" dirty="0">
                <a:solidFill>
                  <a:schemeClr val="bg2">
                    <a:lumMod val="50000"/>
                  </a:schemeClr>
                </a:solidFill>
              </a:rPr>
              <a:t>serie x </a:t>
            </a:r>
            <a:r>
              <a:rPr lang="it-IT" sz="1100" b="1" u="sng" dirty="0" smtClean="0">
                <a:solidFill>
                  <a:schemeClr val="bg2">
                    <a:lumMod val="50000"/>
                  </a:schemeClr>
                </a:solidFill>
              </a:rPr>
              <a:t>10-12 </a:t>
            </a:r>
            <a:r>
              <a:rPr lang="it-IT" sz="1100" b="1" u="sng" dirty="0">
                <a:solidFill>
                  <a:schemeClr val="bg2">
                    <a:lumMod val="50000"/>
                  </a:schemeClr>
                </a:solidFill>
              </a:rPr>
              <a:t>rip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., </a:t>
            </a:r>
            <a:r>
              <a:rPr lang="it-IT" sz="1100" b="1" dirty="0" smtClean="0">
                <a:solidFill>
                  <a:srgbClr val="E98B0D"/>
                </a:solidFill>
              </a:rPr>
              <a:t>40/60 % </a:t>
            </a:r>
            <a:r>
              <a:rPr lang="it-IT" sz="1100" b="1" dirty="0">
                <a:solidFill>
                  <a:srgbClr val="E98B0D"/>
                </a:solidFill>
              </a:rPr>
              <a:t>1RM 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per </a:t>
            </a: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arti superiori 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e </a:t>
            </a:r>
            <a:r>
              <a:rPr lang="it-IT" sz="1100" b="1" dirty="0" smtClean="0">
                <a:solidFill>
                  <a:srgbClr val="E98B0D"/>
                </a:solidFill>
              </a:rPr>
              <a:t>60/80</a:t>
            </a:r>
            <a:r>
              <a:rPr lang="it-IT" sz="1100" b="1" dirty="0">
                <a:solidFill>
                  <a:srgbClr val="E98B0D"/>
                </a:solidFill>
              </a:rPr>
              <a:t>% 1 RM</a:t>
            </a: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 per </a:t>
            </a: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arti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inferiori </a:t>
            </a:r>
            <a:r>
              <a:rPr lang="it-IT" sz="1100" dirty="0" smtClean="0">
                <a:solidFill>
                  <a:schemeClr val="bg2">
                    <a:lumMod val="50000"/>
                  </a:schemeClr>
                </a:solidFill>
              </a:rPr>
              <a:t>variando gli esercizi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Core stability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100" b="1" dirty="0" smtClean="0">
                <a:solidFill>
                  <a:schemeClr val="bg2">
                    <a:lumMod val="50000"/>
                  </a:schemeClr>
                </a:solidFill>
              </a:rPr>
              <a:t>Addominali</a:t>
            </a:r>
            <a:endParaRPr lang="it-IT" sz="11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393" y="2300306"/>
            <a:ext cx="538260" cy="90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93" y="4312434"/>
            <a:ext cx="875454" cy="90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76" y="3304304"/>
            <a:ext cx="708694" cy="90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794" y="1241985"/>
            <a:ext cx="592859" cy="90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23" y="5362462"/>
            <a:ext cx="951724" cy="900000"/>
          </a:xfrm>
          <a:prstGeom prst="rect">
            <a:avLst/>
          </a:prstGeom>
        </p:spPr>
      </p:pic>
      <p:sp>
        <p:nvSpPr>
          <p:cNvPr id="44" name="Rettangolo 43"/>
          <p:cNvSpPr/>
          <p:nvPr/>
        </p:nvSpPr>
        <p:spPr>
          <a:xfrm>
            <a:off x="2897238" y="6309510"/>
            <a:ext cx="61420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" dirty="0" err="1"/>
              <a:t>M.R.Tabesh</a:t>
            </a:r>
            <a:r>
              <a:rPr lang="it-IT" sz="600" dirty="0"/>
              <a:t>·, </a:t>
            </a:r>
            <a:r>
              <a:rPr lang="it-IT" sz="600" dirty="0" err="1"/>
              <a:t>M.Eghtesadi</a:t>
            </a:r>
            <a:r>
              <a:rPr lang="it-IT" sz="600" dirty="0"/>
              <a:t>, </a:t>
            </a:r>
            <a:r>
              <a:rPr lang="it-IT" sz="600" dirty="0" err="1"/>
              <a:t>M.Abolhasani</a:t>
            </a:r>
            <a:r>
              <a:rPr lang="it-IT" sz="600" dirty="0"/>
              <a:t>,· F. </a:t>
            </a:r>
            <a:r>
              <a:rPr lang="it-IT" sz="600" dirty="0" err="1"/>
              <a:t>Maleklou</a:t>
            </a:r>
            <a:r>
              <a:rPr lang="it-IT" sz="600" dirty="0"/>
              <a:t>, F. </a:t>
            </a:r>
            <a:r>
              <a:rPr lang="it-IT" sz="600" dirty="0" err="1"/>
              <a:t>Ejtehadi</a:t>
            </a:r>
            <a:r>
              <a:rPr lang="it-IT" sz="600" dirty="0"/>
              <a:t> and </a:t>
            </a:r>
            <a:r>
              <a:rPr lang="it-IT" sz="600" dirty="0" err="1"/>
              <a:t>Z.Alizadeh</a:t>
            </a:r>
            <a:r>
              <a:rPr lang="it-IT" sz="600" dirty="0"/>
              <a:t> .</a:t>
            </a:r>
            <a:r>
              <a:rPr lang="en-US" sz="600" dirty="0"/>
              <a:t>Nutrition, Physical Activity, and Prescription of Supplements in </a:t>
            </a:r>
            <a:r>
              <a:rPr lang="en-US" sz="600" dirty="0" err="1"/>
              <a:t>Preand</a:t>
            </a:r>
            <a:r>
              <a:rPr lang="en-US" sz="600" dirty="0"/>
              <a:t> Post –bariatric Surgery Patients: An Updated Comprehensive </a:t>
            </a:r>
            <a:r>
              <a:rPr lang="it-IT" sz="600" dirty="0" err="1"/>
              <a:t>Practical</a:t>
            </a:r>
            <a:r>
              <a:rPr lang="it-IT" sz="600" dirty="0"/>
              <a:t> </a:t>
            </a:r>
            <a:r>
              <a:rPr lang="it-IT" sz="600" dirty="0" err="1"/>
              <a:t>Guideline</a:t>
            </a:r>
            <a:r>
              <a:rPr lang="it-IT" sz="600" dirty="0"/>
              <a:t>  </a:t>
            </a:r>
            <a:r>
              <a:rPr lang="it-IT" sz="600" dirty="0" err="1"/>
              <a:t>Obesity</a:t>
            </a:r>
            <a:r>
              <a:rPr lang="it-IT" sz="600" dirty="0"/>
              <a:t> </a:t>
            </a:r>
            <a:r>
              <a:rPr lang="it-IT" sz="600" dirty="0" err="1"/>
              <a:t>Surgery</a:t>
            </a:r>
            <a:r>
              <a:rPr lang="it-IT" sz="600" dirty="0"/>
              <a:t> (2023) 33:2557–2572  https://doi.org/10.1007/s11695-023-06703-2</a:t>
            </a:r>
            <a:r>
              <a:rPr lang="en-US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6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1" grpId="0"/>
      <p:bldP spid="52" grpId="0"/>
      <p:bldP spid="37" grpId="0"/>
      <p:bldP spid="50" grpId="0"/>
      <p:bldP spid="53" grpId="0"/>
      <p:bldP spid="54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40"/>
          <p:cNvSpPr/>
          <p:nvPr/>
        </p:nvSpPr>
        <p:spPr>
          <a:xfrm>
            <a:off x="248725" y="2010992"/>
            <a:ext cx="4825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L'ESERCIZIO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FISICO  E’  </a:t>
            </a:r>
            <a:r>
              <a:rPr lang="it-IT" sz="1600" b="1" dirty="0" smtClean="0">
                <a:solidFill>
                  <a:srgbClr val="E98B0D"/>
                </a:solidFill>
              </a:rPr>
              <a:t>PARTE INTEGRANTE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DELLA GESTIONE DELL’OBESITA’ </a:t>
            </a:r>
            <a:r>
              <a:rPr lang="it-IT" sz="1600" b="1" dirty="0" smtClean="0">
                <a:solidFill>
                  <a:srgbClr val="E2973C"/>
                </a:solidFill>
              </a:rPr>
              <a:t>A LUNGO TERMINE DOPO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UN INTERVENTO DI  </a:t>
            </a:r>
            <a:r>
              <a:rPr lang="it-IT" sz="1600" b="1" dirty="0" smtClean="0">
                <a:solidFill>
                  <a:srgbClr val="E2973C"/>
                </a:solidFill>
              </a:rPr>
              <a:t>CHIRURGIA BARIATRICA</a:t>
            </a:r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86" y="640147"/>
            <a:ext cx="1533828" cy="1080000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54" y="640147"/>
            <a:ext cx="1155294" cy="108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678745" y="810815"/>
            <a:ext cx="3145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</a:rPr>
              <a:t>CONCLUSIONI</a:t>
            </a:r>
            <a:endParaRPr lang="it-IT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455580" y="5047538"/>
            <a:ext cx="6517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L’ESERCIZIO FISICO </a:t>
            </a:r>
            <a:r>
              <a:rPr lang="it-IT" sz="1600" b="1" dirty="0" smtClean="0">
                <a:solidFill>
                  <a:srgbClr val="E98B0D"/>
                </a:solidFill>
              </a:rPr>
              <a:t>STRUTTURATO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 E’ IMPORTANTE, MA E’ ALTRETTANTO IMPORTANTE SOSTITUIRE,  I </a:t>
            </a:r>
            <a:r>
              <a:rPr lang="it-IT" sz="1600" b="1" dirty="0" smtClean="0">
                <a:solidFill>
                  <a:srgbClr val="E98B0D"/>
                </a:solidFill>
              </a:rPr>
              <a:t>COMPORTANTAMENTI SEDENTARI 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CON UNA QUALSIASI </a:t>
            </a:r>
            <a:r>
              <a:rPr lang="it-IT" sz="1600" b="1" dirty="0" smtClean="0">
                <a:solidFill>
                  <a:srgbClr val="E2973C"/>
                </a:solidFill>
              </a:rPr>
              <a:t>FORMA DI ATTIVITA’ FISICA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PER AVERE </a:t>
            </a:r>
            <a:r>
              <a:rPr lang="it-IT" sz="1600" b="1" dirty="0" smtClean="0">
                <a:solidFill>
                  <a:srgbClr val="E2973C"/>
                </a:solidFill>
              </a:rPr>
              <a:t>BENEFICI SULLA  SALUTE </a:t>
            </a:r>
            <a:endParaRPr lang="it-IT" sz="1600" b="1" dirty="0">
              <a:solidFill>
                <a:srgbClr val="E2973C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2618" y="5069255"/>
            <a:ext cx="4877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 smtClean="0">
                <a:solidFill>
                  <a:srgbClr val="E98B0D"/>
                </a:solidFill>
              </a:rPr>
              <a:t>L’OBIETTIVO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DELL’ ESERCIZIO FISICO DOVREBBE ESSERE  IL </a:t>
            </a:r>
            <a:r>
              <a:rPr lang="it-IT" sz="1600" b="1" dirty="0" smtClean="0">
                <a:solidFill>
                  <a:srgbClr val="E98B0D"/>
                </a:solidFill>
              </a:rPr>
              <a:t>MANTENIMENTO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 DELLA MASSA MAGRA  E DEL </a:t>
            </a:r>
            <a:r>
              <a:rPr lang="it-IT" sz="1600" b="1" dirty="0" smtClean="0">
                <a:solidFill>
                  <a:srgbClr val="E98B0D"/>
                </a:solidFill>
              </a:rPr>
              <a:t>CONTROLLO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 DEL PESO CORPOREO </a:t>
            </a:r>
            <a:r>
              <a:rPr lang="it-IT" sz="1600" b="1" dirty="0" smtClean="0">
                <a:solidFill>
                  <a:srgbClr val="E98B0D"/>
                </a:solidFill>
              </a:rPr>
              <a:t>A LUNGO TERMINE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02131" y="2010993"/>
            <a:ext cx="447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L’ESERCIZIO FISICO </a:t>
            </a:r>
            <a:r>
              <a:rPr lang="it-IT" sz="1600" b="1" dirty="0" smtClean="0">
                <a:solidFill>
                  <a:srgbClr val="E2973C"/>
                </a:solidFill>
              </a:rPr>
              <a:t>STRUTTURATO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 HA UN EFFETTO POSITIVO SULLA </a:t>
            </a:r>
            <a:r>
              <a:rPr lang="it-IT" sz="1600" b="1" dirty="0" smtClean="0">
                <a:solidFill>
                  <a:srgbClr val="E98B0D"/>
                </a:solidFill>
              </a:rPr>
              <a:t>QUALITA’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DELLA VITA E  SUL </a:t>
            </a:r>
            <a:r>
              <a:rPr lang="it-IT" sz="1600" b="1" dirty="0" smtClean="0">
                <a:solidFill>
                  <a:srgbClr val="E98B0D"/>
                </a:solidFill>
              </a:rPr>
              <a:t>BENESSERE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FISICO</a:t>
            </a:r>
            <a:r>
              <a:rPr lang="it-IT" sz="1600" b="1" dirty="0" smtClean="0">
                <a:solidFill>
                  <a:srgbClr val="E98B0D"/>
                </a:solidFill>
              </a:rPr>
              <a:t>  A LUNGO TERMINE </a:t>
            </a: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18" y="3275650"/>
            <a:ext cx="2269813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65" y="3275650"/>
            <a:ext cx="3612978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1182235">
            <a:off x="6538503" y="3915508"/>
            <a:ext cx="4856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GRAZIE PER L’ATTENZIONE !!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5786">
            <a:off x="7018216" y="2138154"/>
            <a:ext cx="1939724" cy="145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58681" y="517830"/>
            <a:ext cx="6938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I BENEFICI DELL’ATTIVITA’ FISICA</a:t>
            </a:r>
            <a:endParaRPr lang="it-IT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604747" y="6310059"/>
            <a:ext cx="2291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" b="1" dirty="0" err="1">
                <a:latin typeface="Comic Sans MS" pitchFamily="66" charset="0"/>
              </a:rPr>
              <a:t>ACSM’s</a:t>
            </a:r>
            <a:r>
              <a:rPr lang="it-IT" sz="600" b="1" dirty="0">
                <a:latin typeface="Comic Sans MS" pitchFamily="66" charset="0"/>
              </a:rPr>
              <a:t> Guidelines for Exercise </a:t>
            </a:r>
            <a:r>
              <a:rPr lang="it-IT" sz="600" b="1" dirty="0" err="1">
                <a:latin typeface="Comic Sans MS" pitchFamily="66" charset="0"/>
              </a:rPr>
              <a:t>Testing</a:t>
            </a:r>
            <a:r>
              <a:rPr lang="it-IT" sz="600" b="1" dirty="0">
                <a:latin typeface="Comic Sans MS" pitchFamily="66" charset="0"/>
              </a:rPr>
              <a:t> and </a:t>
            </a:r>
            <a:r>
              <a:rPr lang="it-IT" sz="600" b="1" dirty="0" err="1">
                <a:latin typeface="Comic Sans MS" pitchFamily="66" charset="0"/>
              </a:rPr>
              <a:t>Prescription</a:t>
            </a:r>
            <a:endParaRPr lang="it-IT" sz="600" b="1" dirty="0">
              <a:latin typeface="Comic Sans MS" pitchFamily="66" charset="0"/>
            </a:endParaRPr>
          </a:p>
          <a:p>
            <a:pPr algn="ctr"/>
            <a:r>
              <a:rPr lang="it-IT" sz="600" b="1" dirty="0" err="1">
                <a:latin typeface="Comic Sans MS" pitchFamily="66" charset="0"/>
              </a:rPr>
              <a:t>Eleventh</a:t>
            </a:r>
            <a:r>
              <a:rPr lang="it-IT" sz="600" b="1" dirty="0">
                <a:latin typeface="Comic Sans MS" pitchFamily="66" charset="0"/>
              </a:rPr>
              <a:t> Edition – Wolters </a:t>
            </a:r>
            <a:r>
              <a:rPr lang="it-IT" sz="600" b="1" dirty="0" err="1">
                <a:latin typeface="Comic Sans MS" pitchFamily="66" charset="0"/>
              </a:rPr>
              <a:t>Kluwers</a:t>
            </a:r>
            <a:endParaRPr lang="it-IT" sz="600" dirty="0">
              <a:latin typeface="Comic Sans MS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3" y="517830"/>
            <a:ext cx="1540394" cy="1440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043" y="1934393"/>
            <a:ext cx="5274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L’ATTIVITÀ FISICA È UNA  COMPONENTE IMPORTANTE DELLA </a:t>
            </a:r>
            <a:r>
              <a:rPr lang="it-IT" sz="1600" b="1" dirty="0">
                <a:solidFill>
                  <a:srgbClr val="E2973C"/>
                </a:solidFill>
              </a:rPr>
              <a:t>QUALITÀ DELLA VITA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PERCHE’ INFLUISCE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POSITIVAMENTE SULLA </a:t>
            </a:r>
            <a:r>
              <a:rPr lang="it-IT" sz="1600" b="1" dirty="0">
                <a:solidFill>
                  <a:srgbClr val="E2973C"/>
                </a:solidFill>
              </a:rPr>
              <a:t>SALUTE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 E SUL </a:t>
            </a:r>
            <a:r>
              <a:rPr lang="it-IT" sz="1600" b="1" dirty="0">
                <a:solidFill>
                  <a:srgbClr val="E2973C"/>
                </a:solidFill>
              </a:rPr>
              <a:t>BENESSERE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 IN GENERALE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9583" y="3358363"/>
            <a:ext cx="5868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SE </a:t>
            </a:r>
            <a:r>
              <a:rPr lang="it-IT" sz="1600" b="1" dirty="0">
                <a:solidFill>
                  <a:srgbClr val="E2973C"/>
                </a:solidFill>
              </a:rPr>
              <a:t>SVOLTA REGOLARMENTE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APPORTA BENEFICI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SIGNIFICATIVI (FISIOLOGICI, METABOLICI E PSICOLOGICI) ALLA SALUTE INDIPENDENTEMENTE DAL </a:t>
            </a:r>
            <a:r>
              <a:rPr lang="it-IT" sz="1600" b="1" dirty="0">
                <a:solidFill>
                  <a:srgbClr val="E2973C"/>
                </a:solidFill>
              </a:rPr>
              <a:t>SESSO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, DALL’</a:t>
            </a:r>
            <a:r>
              <a:rPr lang="it-IT" sz="1600" b="1" dirty="0">
                <a:solidFill>
                  <a:srgbClr val="E2973C"/>
                </a:solidFill>
              </a:rPr>
              <a:t>ETNIA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, DALL’</a:t>
            </a:r>
            <a:r>
              <a:rPr lang="it-IT" sz="1600" b="1" dirty="0">
                <a:solidFill>
                  <a:srgbClr val="E2973C"/>
                </a:solidFill>
              </a:rPr>
              <a:t>ETÁ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, DALLA PRESENZA O MENO DI </a:t>
            </a:r>
            <a:r>
              <a:rPr lang="it-IT" sz="1600" b="1" dirty="0">
                <a:solidFill>
                  <a:srgbClr val="E2973C"/>
                </a:solidFill>
              </a:rPr>
              <a:t>PATOLOGIE CRONICHE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O </a:t>
            </a:r>
            <a:r>
              <a:rPr lang="it-IT" sz="1600" b="1" dirty="0">
                <a:solidFill>
                  <a:srgbClr val="E2973C"/>
                </a:solidFill>
              </a:rPr>
              <a:t>DISABILITÀ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16" y="1709410"/>
            <a:ext cx="4760278" cy="397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259583" y="5123839"/>
            <a:ext cx="5922776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NUMEROSI </a:t>
            </a:r>
            <a:r>
              <a:rPr lang="it-IT" sz="1600" b="1" dirty="0">
                <a:solidFill>
                  <a:srgbClr val="E2973C"/>
                </a:solidFill>
              </a:rPr>
              <a:t>STUDI </a:t>
            </a:r>
            <a:r>
              <a:rPr lang="it-IT" sz="1600" b="1" dirty="0" smtClean="0">
                <a:solidFill>
                  <a:srgbClr val="E2973C"/>
                </a:solidFill>
              </a:rPr>
              <a:t>CLINICI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ED </a:t>
            </a:r>
            <a:r>
              <a:rPr lang="it-IT" sz="1600" b="1" dirty="0" smtClean="0">
                <a:solidFill>
                  <a:srgbClr val="E2973C"/>
                </a:solidFill>
              </a:rPr>
              <a:t>EPIDEMIOLOGICI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HANNO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DIMOSTRATO GLI EFFETTI </a:t>
            </a:r>
            <a:r>
              <a:rPr lang="it-IT" sz="1600" b="1" dirty="0">
                <a:solidFill>
                  <a:srgbClr val="E2973C"/>
                </a:solidFill>
              </a:rPr>
              <a:t>PREVENTIVI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E GLI EFFETTI </a:t>
            </a:r>
            <a:r>
              <a:rPr lang="it-IT" sz="1600" b="1" dirty="0">
                <a:solidFill>
                  <a:srgbClr val="E2973C"/>
                </a:solidFill>
              </a:rPr>
              <a:t>TERAPEUTICI </a:t>
            </a:r>
            <a:endParaRPr lang="it-IT" sz="1600" b="1" dirty="0" smtClean="0">
              <a:solidFill>
                <a:srgbClr val="E297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37" y="1531538"/>
            <a:ext cx="3783702" cy="2520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54701" y="582367"/>
            <a:ext cx="8253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</a:rPr>
              <a:t>PROMUOVERE CORRETTI STILI DI VITA</a:t>
            </a:r>
            <a:endParaRPr lang="it-IT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604747" y="6324168"/>
            <a:ext cx="2291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" b="1" dirty="0" err="1">
                <a:latin typeface="Comic Sans MS" pitchFamily="66" charset="0"/>
              </a:rPr>
              <a:t>ACSM’s</a:t>
            </a:r>
            <a:r>
              <a:rPr lang="it-IT" sz="600" b="1" dirty="0">
                <a:latin typeface="Comic Sans MS" pitchFamily="66" charset="0"/>
              </a:rPr>
              <a:t> Guidelines for Exercise </a:t>
            </a:r>
            <a:r>
              <a:rPr lang="it-IT" sz="600" b="1" dirty="0" err="1">
                <a:latin typeface="Comic Sans MS" pitchFamily="66" charset="0"/>
              </a:rPr>
              <a:t>Testing</a:t>
            </a:r>
            <a:r>
              <a:rPr lang="it-IT" sz="600" b="1" dirty="0">
                <a:latin typeface="Comic Sans MS" pitchFamily="66" charset="0"/>
              </a:rPr>
              <a:t> and </a:t>
            </a:r>
            <a:r>
              <a:rPr lang="it-IT" sz="600" b="1" dirty="0" err="1">
                <a:latin typeface="Comic Sans MS" pitchFamily="66" charset="0"/>
              </a:rPr>
              <a:t>Prescription</a:t>
            </a:r>
            <a:endParaRPr lang="it-IT" sz="600" b="1" dirty="0">
              <a:latin typeface="Comic Sans MS" pitchFamily="66" charset="0"/>
            </a:endParaRPr>
          </a:p>
          <a:p>
            <a:pPr algn="ctr"/>
            <a:r>
              <a:rPr lang="it-IT" sz="600" b="1" dirty="0" err="1">
                <a:latin typeface="Comic Sans MS" pitchFamily="66" charset="0"/>
              </a:rPr>
              <a:t>Eleventh</a:t>
            </a:r>
            <a:r>
              <a:rPr lang="it-IT" sz="600" b="1" dirty="0">
                <a:latin typeface="Comic Sans MS" pitchFamily="66" charset="0"/>
              </a:rPr>
              <a:t> Edition – Wolters </a:t>
            </a:r>
            <a:r>
              <a:rPr lang="it-IT" sz="600" b="1" dirty="0" err="1">
                <a:latin typeface="Comic Sans MS" pitchFamily="66" charset="0"/>
              </a:rPr>
              <a:t>Kluwers</a:t>
            </a:r>
            <a:endParaRPr lang="it-IT" sz="600" dirty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3062" y="4660556"/>
            <a:ext cx="56892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IDURRE </a:t>
            </a:r>
            <a:r>
              <a:rPr lang="it-IT" sz="2000" b="1" dirty="0" smtClean="0">
                <a:solidFill>
                  <a:srgbClr val="E2973C"/>
                </a:solidFill>
              </a:rPr>
              <a:t>INATTIVITA’</a:t>
            </a:r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it-IT" sz="2000" b="1" dirty="0" smtClean="0">
                <a:solidFill>
                  <a:srgbClr val="E2973C"/>
                </a:solidFill>
              </a:rPr>
              <a:t>SEDENTARIETA’</a:t>
            </a: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INTEGRANDO IL </a:t>
            </a:r>
            <a:r>
              <a:rPr lang="it-IT" sz="2000" b="1" dirty="0" smtClean="0">
                <a:solidFill>
                  <a:srgbClr val="E98B0D"/>
                </a:solidFill>
              </a:rPr>
              <a:t>MOVIMENTO</a:t>
            </a:r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 NELLA QUOTIDIANITÀ</a:t>
            </a:r>
            <a:endParaRPr lang="it-IT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07" y="3881631"/>
            <a:ext cx="278971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218831" y="2171117"/>
            <a:ext cx="56661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INCORAGGIARE </a:t>
            </a:r>
            <a:r>
              <a:rPr lang="it-IT" sz="2000" b="1" dirty="0" smtClean="0">
                <a:solidFill>
                  <a:srgbClr val="E98B0D"/>
                </a:solidFill>
              </a:rPr>
              <a:t>COMPORTAMENTI</a:t>
            </a:r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 E ABITUDINI QUOTIDIANE CHE FAVORISCONO IL </a:t>
            </a:r>
            <a:r>
              <a:rPr lang="it-IT" sz="2000" b="1" dirty="0" smtClean="0">
                <a:solidFill>
                  <a:srgbClr val="E98B0D"/>
                </a:solidFill>
              </a:rPr>
              <a:t>BENESSERE</a:t>
            </a:r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 FISICO, MENTALE E SOCIALE</a:t>
            </a:r>
            <a:endParaRPr lang="it-IT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0" y="623427"/>
            <a:ext cx="15367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527044" y="526740"/>
            <a:ext cx="7999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 NUOVE RACCOMANDAZIONI OMS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8348">
            <a:off x="799404" y="900330"/>
            <a:ext cx="1226607" cy="8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8500793" y="1674734"/>
            <a:ext cx="2706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E98B0D"/>
                </a:solidFill>
              </a:rPr>
              <a:t>QUALSIASI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TIPO</a:t>
            </a:r>
            <a:r>
              <a:rPr lang="it-IT" b="1" dirty="0" smtClean="0"/>
              <a:t> </a:t>
            </a:r>
          </a:p>
          <a:p>
            <a:pPr algn="ct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DI MOVIMENTO </a:t>
            </a:r>
            <a:r>
              <a:rPr lang="it-IT" b="1" dirty="0" smtClean="0">
                <a:solidFill>
                  <a:srgbClr val="E98B0D"/>
                </a:solidFill>
              </a:rPr>
              <a:t>CONTA</a:t>
            </a:r>
            <a:endParaRPr lang="it-IT" b="1" dirty="0">
              <a:solidFill>
                <a:srgbClr val="E98B0D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265346" y="2805449"/>
            <a:ext cx="3110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FARE </a:t>
            </a:r>
            <a:r>
              <a:rPr lang="it-IT" b="1" dirty="0" smtClean="0">
                <a:solidFill>
                  <a:srgbClr val="E2973C"/>
                </a:solidFill>
              </a:rPr>
              <a:t>UN PO’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DI ATTIVITA’ E’ </a:t>
            </a:r>
          </a:p>
          <a:p>
            <a:pPr algn="ct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MEGLIO DI </a:t>
            </a:r>
            <a:r>
              <a:rPr lang="it-IT" b="1" dirty="0" smtClean="0">
                <a:solidFill>
                  <a:srgbClr val="E2973C"/>
                </a:solidFill>
              </a:rPr>
              <a:t>NIENTE</a:t>
            </a:r>
            <a:endParaRPr lang="it-IT" b="1" dirty="0">
              <a:solidFill>
                <a:srgbClr val="E2973C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4" y="1674734"/>
            <a:ext cx="7664773" cy="432000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8690708" y="6114771"/>
            <a:ext cx="2782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</a:rPr>
              <a:t>WHO </a:t>
            </a:r>
            <a:r>
              <a:rPr lang="en-US" sz="800" b="1" dirty="0"/>
              <a:t>guidelines on physical activity and sedentary behaviour</a:t>
            </a:r>
            <a:endParaRPr lang="it-IT" sz="800" b="1" dirty="0"/>
          </a:p>
        </p:txBody>
      </p:sp>
      <p:sp>
        <p:nvSpPr>
          <p:cNvPr id="17" name="Rettangolo 16"/>
          <p:cNvSpPr/>
          <p:nvPr/>
        </p:nvSpPr>
        <p:spPr>
          <a:xfrm>
            <a:off x="8052997" y="3975189"/>
            <a:ext cx="3654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E2973C"/>
                </a:solidFill>
              </a:rPr>
              <a:t>AUMENTARE</a:t>
            </a:r>
            <a:r>
              <a:rPr lang="it-IT" b="1" dirty="0"/>
              <a:t>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LA QUANTITA’ DI ATTIVITA’ FISICA APPORTA</a:t>
            </a:r>
            <a:r>
              <a:rPr lang="it-IT" b="1" dirty="0"/>
              <a:t> </a:t>
            </a:r>
            <a:r>
              <a:rPr lang="it-IT" b="1" dirty="0">
                <a:solidFill>
                  <a:srgbClr val="E2973C"/>
                </a:solidFill>
              </a:rPr>
              <a:t>ULTERIORI BENEFICI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PER LA </a:t>
            </a:r>
            <a:r>
              <a:rPr lang="it-IT" b="1" dirty="0">
                <a:solidFill>
                  <a:srgbClr val="E2973C"/>
                </a:solidFill>
              </a:rPr>
              <a:t>SALUTE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52" y="5160796"/>
            <a:ext cx="1411587" cy="7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637513" y="377267"/>
            <a:ext cx="812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</a:rPr>
              <a:t>ATTIVITA’ FISICA O ESERCIZIO FISICO ?</a:t>
            </a:r>
            <a:endParaRPr lang="it-IT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283259" y="1782218"/>
            <a:ext cx="4179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OGNI </a:t>
            </a:r>
            <a:r>
              <a:rPr lang="it-IT" sz="1600" b="1" dirty="0" smtClean="0">
                <a:solidFill>
                  <a:srgbClr val="E2973C"/>
                </a:solidFill>
              </a:rPr>
              <a:t>MOVIMENTO CORPOREO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PRODOTTO DAI MUSCOLI SCHELETRICI CHE COMPORTI UN </a:t>
            </a:r>
            <a:r>
              <a:rPr lang="it-IT" sz="1600" b="1" dirty="0" smtClean="0">
                <a:solidFill>
                  <a:srgbClr val="E2973C"/>
                </a:solidFill>
              </a:rPr>
              <a:t>DISPENDIO ENERGETICO</a:t>
            </a:r>
            <a:endParaRPr lang="it-IT" sz="1600" b="1" dirty="0">
              <a:solidFill>
                <a:srgbClr val="E2973C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275908" y="2779704"/>
            <a:ext cx="4186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INCLUDE LE ATTIVITA</a:t>
            </a:r>
            <a:r>
              <a:rPr lang="it-IT" sz="1600" b="1" dirty="0" smtClean="0">
                <a:solidFill>
                  <a:srgbClr val="E2973C"/>
                </a:solidFill>
              </a:rPr>
              <a:t>’ QUOTIDIANE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, LE </a:t>
            </a:r>
            <a:r>
              <a:rPr lang="it-IT" sz="1600" b="1" dirty="0" smtClean="0">
                <a:solidFill>
                  <a:srgbClr val="E2973C"/>
                </a:solidFill>
              </a:rPr>
              <a:t>FACCENDE DOMESTICHE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, IL </a:t>
            </a:r>
            <a:r>
              <a:rPr lang="it-IT" sz="1600" b="1" dirty="0" smtClean="0">
                <a:solidFill>
                  <a:srgbClr val="E2973C"/>
                </a:solidFill>
              </a:rPr>
              <a:t>GIARDINAGGIO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, LE ATTIVITA’ </a:t>
            </a:r>
            <a:r>
              <a:rPr lang="it-IT" sz="1600" b="1" dirty="0" smtClean="0">
                <a:solidFill>
                  <a:srgbClr val="E2973C"/>
                </a:solidFill>
              </a:rPr>
              <a:t>RICREATIVE</a:t>
            </a:r>
            <a:endParaRPr lang="it-IT" sz="1600" b="1" dirty="0">
              <a:solidFill>
                <a:srgbClr val="E2973C"/>
              </a:solidFill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91" y="3941903"/>
            <a:ext cx="2007752" cy="10800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7" y="5139443"/>
            <a:ext cx="2292332" cy="108000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99" y="3845777"/>
            <a:ext cx="1490797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97" y="5129903"/>
            <a:ext cx="180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ttangolo 28"/>
          <p:cNvSpPr/>
          <p:nvPr/>
        </p:nvSpPr>
        <p:spPr>
          <a:xfrm>
            <a:off x="6080071" y="1782218"/>
            <a:ext cx="4486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ATTIVITA’ FISICA </a:t>
            </a:r>
            <a:r>
              <a:rPr lang="it-IT" sz="1600" b="1" dirty="0" smtClean="0">
                <a:solidFill>
                  <a:srgbClr val="E2973C"/>
                </a:solidFill>
              </a:rPr>
              <a:t>PIANIFICATA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it-IT" sz="1600" b="1" dirty="0" smtClean="0">
                <a:solidFill>
                  <a:srgbClr val="E2973C"/>
                </a:solidFill>
              </a:rPr>
              <a:t>STRUTTURATA,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600" b="1" dirty="0" smtClean="0">
                <a:solidFill>
                  <a:srgbClr val="E2973C"/>
                </a:solidFill>
              </a:rPr>
              <a:t>RIPETITIVA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 VOLTA A </a:t>
            </a:r>
            <a:r>
              <a:rPr lang="it-IT" sz="1600" b="1" dirty="0" smtClean="0">
                <a:solidFill>
                  <a:srgbClr val="E2973C"/>
                </a:solidFill>
              </a:rPr>
              <a:t>MIGLIORARE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 O A </a:t>
            </a:r>
            <a:r>
              <a:rPr lang="it-IT" sz="1600" b="1" dirty="0" smtClean="0">
                <a:solidFill>
                  <a:srgbClr val="E2973C"/>
                </a:solidFill>
              </a:rPr>
              <a:t>MANTENERE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 UNO PIU’ ASPETTI DELLA </a:t>
            </a:r>
            <a:r>
              <a:rPr lang="it-IT" sz="1600" b="1" dirty="0" smtClean="0">
                <a:solidFill>
                  <a:srgbClr val="E2973C"/>
                </a:solidFill>
              </a:rPr>
              <a:t>SALUTE </a:t>
            </a:r>
            <a:endParaRPr lang="it-IT" sz="1600" b="1" dirty="0">
              <a:solidFill>
                <a:srgbClr val="E2973C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6267640" y="2908010"/>
            <a:ext cx="4111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INCLUDE LA </a:t>
            </a:r>
            <a:r>
              <a:rPr lang="it-IT" sz="1600" b="1" dirty="0" smtClean="0">
                <a:solidFill>
                  <a:srgbClr val="E98B0D"/>
                </a:solidFill>
              </a:rPr>
              <a:t>CORSA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, IL </a:t>
            </a:r>
            <a:r>
              <a:rPr lang="it-IT" sz="1600" b="1" dirty="0" smtClean="0">
                <a:solidFill>
                  <a:srgbClr val="E98B0D"/>
                </a:solidFill>
              </a:rPr>
              <a:t>NUOTO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ALLENAMENTO CON I </a:t>
            </a:r>
            <a:r>
              <a:rPr lang="it-IT" sz="1600" b="1" dirty="0" smtClean="0">
                <a:solidFill>
                  <a:srgbClr val="E98B0D"/>
                </a:solidFill>
              </a:rPr>
              <a:t>PESI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it-IT" sz="1600" b="1" dirty="0" smtClean="0">
                <a:solidFill>
                  <a:srgbClr val="E98B0D"/>
                </a:solidFill>
              </a:rPr>
              <a:t>STRETCHING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181" y="3932565"/>
            <a:ext cx="1736817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40" y="3932565"/>
            <a:ext cx="1872770" cy="1080000"/>
          </a:xfrm>
          <a:prstGeom prst="rect">
            <a:avLst/>
          </a:prstGeom>
        </p:spPr>
      </p:pic>
      <p:sp>
        <p:nvSpPr>
          <p:cNvPr id="18" name="Freccia a sinistra 17"/>
          <p:cNvSpPr>
            <a:spLocks noChangeAspect="1"/>
          </p:cNvSpPr>
          <p:nvPr/>
        </p:nvSpPr>
        <p:spPr>
          <a:xfrm rot="18681558">
            <a:off x="3304799" y="1230129"/>
            <a:ext cx="576000" cy="285306"/>
          </a:xfrm>
          <a:prstGeom prst="leftArrow">
            <a:avLst/>
          </a:prstGeom>
          <a:solidFill>
            <a:srgbClr val="E98B0D"/>
          </a:solidFill>
          <a:ln>
            <a:solidFill>
              <a:srgbClr val="E29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rgbClr val="E2973C"/>
              </a:solidFill>
            </a:endParaRPr>
          </a:p>
        </p:txBody>
      </p:sp>
      <p:sp>
        <p:nvSpPr>
          <p:cNvPr id="34" name="Freccia a sinistra 33"/>
          <p:cNvSpPr>
            <a:spLocks noChangeAspect="1"/>
          </p:cNvSpPr>
          <p:nvPr/>
        </p:nvSpPr>
        <p:spPr>
          <a:xfrm rot="13863654">
            <a:off x="7569872" y="1230580"/>
            <a:ext cx="574170" cy="284400"/>
          </a:xfrm>
          <a:prstGeom prst="leftArrow">
            <a:avLst/>
          </a:prstGeom>
          <a:solidFill>
            <a:srgbClr val="E98B0D"/>
          </a:solidFill>
          <a:ln>
            <a:solidFill>
              <a:srgbClr val="E29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92" y="5129903"/>
            <a:ext cx="2082396" cy="108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00" y="5129903"/>
            <a:ext cx="1800977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2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0" grpId="0"/>
      <p:bldP spid="18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34" y="515938"/>
            <a:ext cx="1683322" cy="1260000"/>
          </a:xfrm>
          <a:prstGeom prst="rect">
            <a:avLst/>
          </a:prstGeom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71" y="2954408"/>
            <a:ext cx="319959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olo 1"/>
          <p:cNvSpPr txBox="1">
            <a:spLocks/>
          </p:cNvSpPr>
          <p:nvPr/>
        </p:nvSpPr>
        <p:spPr>
          <a:xfrm>
            <a:off x="3355909" y="839894"/>
            <a:ext cx="44954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ESERCIZIO FISICO</a:t>
            </a:r>
            <a:endParaRPr lang="it-IT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6" name="Titolo 1"/>
          <p:cNvSpPr txBox="1">
            <a:spLocks/>
          </p:cNvSpPr>
          <p:nvPr/>
        </p:nvSpPr>
        <p:spPr>
          <a:xfrm>
            <a:off x="4192156" y="4255196"/>
            <a:ext cx="2822944" cy="365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AIUTA A PREVENIRE 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5" y="2954408"/>
            <a:ext cx="255520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4730146" y="2898290"/>
            <a:ext cx="1746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CONTRIBUISCE 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2612353" y="3485076"/>
            <a:ext cx="220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E98B0D"/>
                </a:solidFill>
              </a:rPr>
              <a:t>AL CALO PONDERALE</a:t>
            </a:r>
            <a:endParaRPr lang="it-IT" b="1" dirty="0">
              <a:solidFill>
                <a:srgbClr val="E98B0D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6352383" y="3485076"/>
            <a:ext cx="309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srgbClr val="E98B0D"/>
                </a:solidFill>
              </a:rPr>
              <a:t>AL MANTENIMENTO DEL PESO</a:t>
            </a:r>
            <a:endParaRPr lang="it-IT" b="1" dirty="0">
              <a:solidFill>
                <a:srgbClr val="E98B0D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486624" y="4621078"/>
            <a:ext cx="2234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E2973C"/>
                </a:solidFill>
              </a:rPr>
              <a:t>LA RIPRESA DEL PESO</a:t>
            </a:r>
            <a:endParaRPr lang="it-IT" b="1" dirty="0">
              <a:solidFill>
                <a:srgbClr val="E2973C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9449256" y="5865505"/>
            <a:ext cx="2075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" b="1" dirty="0"/>
              <a:t>Health benefits of Physical Activity: the evidence</a:t>
            </a:r>
            <a:r>
              <a:rPr lang="it-IT" sz="600" dirty="0"/>
              <a:t>.</a:t>
            </a:r>
          </a:p>
          <a:p>
            <a:pPr algn="ctr"/>
            <a:r>
              <a:rPr lang="it-IT" sz="600" dirty="0"/>
              <a:t>Warburton DE, Nicol CW, Brendin SS. Can Med Ass J. 2006;174(6):801-9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859691" y="1777338"/>
            <a:ext cx="9487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E’ </a:t>
            </a:r>
            <a:r>
              <a:rPr lang="it-IT" sz="2400" b="1" dirty="0">
                <a:solidFill>
                  <a:srgbClr val="E2973C"/>
                </a:solidFill>
              </a:rPr>
              <a:t>PARTE ESSENZIALE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DEI PROGRAMMI DI GESTIONE DEL PESO </a:t>
            </a:r>
            <a:endParaRPr lang="it-IT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SOGGETTI 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CON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OBESITA’ </a:t>
            </a: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25" y="4990410"/>
            <a:ext cx="488300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43" y="4658169"/>
            <a:ext cx="2514593" cy="126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977" y="4694169"/>
            <a:ext cx="2096474" cy="1188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55616" y="6234384"/>
            <a:ext cx="6215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" b="1" dirty="0"/>
              <a:t>Nutrition, Physical Activity, and </a:t>
            </a:r>
            <a:r>
              <a:rPr lang="it-IT" sz="600" b="1" dirty="0" err="1"/>
              <a:t>Prescription</a:t>
            </a:r>
            <a:r>
              <a:rPr lang="it-IT" sz="600" b="1" dirty="0"/>
              <a:t> of </a:t>
            </a:r>
            <a:r>
              <a:rPr lang="it-IT" sz="600" b="1" dirty="0" err="1"/>
              <a:t>Supplements</a:t>
            </a:r>
            <a:r>
              <a:rPr lang="it-IT" sz="600" b="1" dirty="0"/>
              <a:t> in Pre- and Post-</a:t>
            </a:r>
            <a:r>
              <a:rPr lang="it-IT" sz="600" b="1" dirty="0" err="1"/>
              <a:t>bariatric</a:t>
            </a:r>
            <a:r>
              <a:rPr lang="it-IT" sz="600" b="1" dirty="0"/>
              <a:t> </a:t>
            </a:r>
            <a:r>
              <a:rPr lang="it-IT" sz="600" b="1" dirty="0" err="1"/>
              <a:t>Surgery</a:t>
            </a:r>
            <a:r>
              <a:rPr lang="it-IT" sz="600" b="1" dirty="0"/>
              <a:t> Patients: An Update Comprehensive </a:t>
            </a:r>
            <a:r>
              <a:rPr lang="it-IT" sz="600" b="1" dirty="0" err="1"/>
              <a:t>Practical</a:t>
            </a:r>
            <a:r>
              <a:rPr lang="it-IT" sz="600" b="1" dirty="0"/>
              <a:t> </a:t>
            </a:r>
            <a:r>
              <a:rPr lang="it-IT" sz="600" b="1" dirty="0" err="1"/>
              <a:t>Guideline</a:t>
            </a:r>
            <a:r>
              <a:rPr lang="it-IT" sz="600" b="1" dirty="0"/>
              <a:t> </a:t>
            </a:r>
            <a:r>
              <a:rPr lang="it-IT" sz="600" dirty="0" err="1"/>
              <a:t>Mastaneh</a:t>
            </a:r>
            <a:r>
              <a:rPr lang="it-IT" sz="600" dirty="0"/>
              <a:t> </a:t>
            </a:r>
            <a:r>
              <a:rPr lang="it-IT" sz="600" dirty="0" err="1"/>
              <a:t>Rajabian</a:t>
            </a:r>
            <a:r>
              <a:rPr lang="it-IT" sz="600" dirty="0"/>
              <a:t> </a:t>
            </a:r>
            <a:r>
              <a:rPr lang="it-IT" sz="600" dirty="0" err="1"/>
              <a:t>Tabesh</a:t>
            </a:r>
            <a:r>
              <a:rPr lang="it-IT" sz="600" dirty="0"/>
              <a:t>, </a:t>
            </a:r>
            <a:r>
              <a:rPr lang="it-IT" sz="600" dirty="0" err="1"/>
              <a:t>Faezeh</a:t>
            </a:r>
            <a:r>
              <a:rPr lang="it-IT" sz="600" dirty="0"/>
              <a:t> </a:t>
            </a:r>
            <a:r>
              <a:rPr lang="it-IT" sz="600" dirty="0" err="1"/>
              <a:t>Maleklou</a:t>
            </a:r>
            <a:r>
              <a:rPr lang="it-IT" sz="600" dirty="0"/>
              <a:t>, </a:t>
            </a:r>
            <a:r>
              <a:rPr lang="it-IT" sz="600" dirty="0" err="1"/>
              <a:t>Fatemeh</a:t>
            </a:r>
            <a:r>
              <a:rPr lang="it-IT" sz="600" dirty="0"/>
              <a:t> </a:t>
            </a:r>
            <a:r>
              <a:rPr lang="it-IT" sz="600" dirty="0" err="1"/>
              <a:t>Ejtehadi</a:t>
            </a:r>
            <a:r>
              <a:rPr lang="it-IT" sz="600" dirty="0"/>
              <a:t>, Zahra Alizadeh </a:t>
            </a:r>
            <a:r>
              <a:rPr lang="it-IT" sz="600" b="1" dirty="0" err="1"/>
              <a:t>Obesity</a:t>
            </a:r>
            <a:r>
              <a:rPr lang="it-IT" sz="600" b="1" dirty="0"/>
              <a:t> </a:t>
            </a:r>
            <a:r>
              <a:rPr lang="it-IT" sz="600" b="1" dirty="0" err="1"/>
              <a:t>Surgery</a:t>
            </a:r>
            <a:r>
              <a:rPr lang="it-IT" sz="600" dirty="0"/>
              <a:t> (2023) 33:2557-2572 https://doi.org/10.10007/s11695-023-06703-2</a:t>
            </a:r>
          </a:p>
        </p:txBody>
      </p:sp>
      <p:sp>
        <p:nvSpPr>
          <p:cNvPr id="19" name="Ovale 18"/>
          <p:cNvSpPr>
            <a:spLocks noChangeAspect="1"/>
          </p:cNvSpPr>
          <p:nvPr/>
        </p:nvSpPr>
        <p:spPr>
          <a:xfrm>
            <a:off x="2265341" y="1982633"/>
            <a:ext cx="1620000" cy="90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546189" y="2201800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E2973C"/>
                </a:solidFill>
              </a:rPr>
              <a:t>PRIMA</a:t>
            </a:r>
            <a:endParaRPr lang="it-IT" sz="2400" dirty="0">
              <a:solidFill>
                <a:srgbClr val="E2973C"/>
              </a:solidFill>
            </a:endParaRPr>
          </a:p>
        </p:txBody>
      </p:sp>
      <p:sp>
        <p:nvSpPr>
          <p:cNvPr id="21" name="Freccia circolare a destra 20"/>
          <p:cNvSpPr>
            <a:spLocks noChangeAspect="1"/>
          </p:cNvSpPr>
          <p:nvPr/>
        </p:nvSpPr>
        <p:spPr>
          <a:xfrm>
            <a:off x="1251660" y="2253949"/>
            <a:ext cx="612000" cy="612000"/>
          </a:xfrm>
          <a:prstGeom prst="curv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025001" y="3218053"/>
            <a:ext cx="4100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E98B0D"/>
                </a:solidFill>
              </a:rPr>
              <a:t>FAVORISCE</a:t>
            </a:r>
            <a:r>
              <a:rPr lang="it-IT" sz="1400" b="1" dirty="0" smtClean="0">
                <a:solidFill>
                  <a:srgbClr val="E2973C"/>
                </a:solidFill>
              </a:rPr>
              <a:t> 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</a:rPr>
              <a:t>LA PERDITA DI PESO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E98B0D"/>
                </a:solidFill>
              </a:rPr>
              <a:t>MIGLIORA 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</a:rPr>
              <a:t>RISULTATI CHIRURGICI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E98B0D"/>
                </a:solidFill>
              </a:rPr>
              <a:t>MIGLIORA</a:t>
            </a:r>
            <a:r>
              <a:rPr lang="it-IT" sz="1400" b="1" dirty="0" smtClean="0">
                <a:solidFill>
                  <a:srgbClr val="E2973C"/>
                </a:solidFill>
              </a:rPr>
              <a:t> 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</a:rPr>
              <a:t>IL BMI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E2973C"/>
                </a:solidFill>
              </a:rPr>
              <a:t>MIGLIORA 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</a:rPr>
              <a:t>LA CAPACITÀ CARDIORESPIRATORIA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E2973C"/>
                </a:solidFill>
              </a:rPr>
              <a:t>RIDUCE 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</a:rPr>
              <a:t>GLI EFFETTI COLLATERALI DELLE MALATTIE CRONICHE</a:t>
            </a:r>
            <a:endParaRPr lang="it-IT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Ovale 22"/>
          <p:cNvSpPr>
            <a:spLocks noChangeAspect="1"/>
          </p:cNvSpPr>
          <p:nvPr/>
        </p:nvSpPr>
        <p:spPr>
          <a:xfrm>
            <a:off x="7514214" y="2034782"/>
            <a:ext cx="1620000" cy="900000"/>
          </a:xfrm>
          <a:prstGeom prst="ellipse">
            <a:avLst/>
          </a:prstGeom>
          <a:solidFill>
            <a:srgbClr val="E98B0D"/>
          </a:solidFill>
          <a:ln>
            <a:solidFill>
              <a:srgbClr val="E98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5906049" y="3218053"/>
            <a:ext cx="4836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E98B0D"/>
                </a:solidFill>
              </a:rPr>
              <a:t>FAVORISCE UNA ULTERIORE RIDUZIONE 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</a:rPr>
              <a:t>DI PESO E DI MASSA GRASSA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E98B0D"/>
                </a:solidFill>
              </a:rPr>
              <a:t>FAVORISCE IL MANTENIMENTO</a:t>
            </a:r>
            <a:r>
              <a:rPr lang="it-IT" sz="1400" dirty="0" smtClean="0"/>
              <a:t> 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</a:rPr>
              <a:t>DELLA</a:t>
            </a:r>
            <a:r>
              <a:rPr lang="it-IT" sz="1400" dirty="0" smtClean="0"/>
              <a:t> 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</a:rPr>
              <a:t>MASSA MAGRA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E98B0D"/>
                </a:solidFill>
              </a:rPr>
              <a:t>MIGLIORA</a:t>
            </a:r>
            <a:r>
              <a:rPr lang="it-IT" sz="1400" b="1" u="sng" dirty="0" smtClean="0">
                <a:solidFill>
                  <a:srgbClr val="E98B0D"/>
                </a:solidFill>
              </a:rPr>
              <a:t> 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</a:rPr>
              <a:t>L’EFFICIENZA MUSCOLARE E CARDIOPOLMONARE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E98B0D"/>
                </a:solidFill>
              </a:rPr>
              <a:t>MIGLIORA 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</a:rPr>
              <a:t>LA FORMA FISICA E LA  QUALITÀ DELLA VITA</a:t>
            </a:r>
            <a:endParaRPr lang="it-IT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Freccia circolare a sinistra 24"/>
          <p:cNvSpPr>
            <a:spLocks/>
          </p:cNvSpPr>
          <p:nvPr/>
        </p:nvSpPr>
        <p:spPr>
          <a:xfrm>
            <a:off x="9610688" y="2178781"/>
            <a:ext cx="612000" cy="612000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844755" y="2253949"/>
            <a:ext cx="95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DOPO</a:t>
            </a:r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554">
            <a:off x="10139737" y="1040266"/>
            <a:ext cx="1069760" cy="75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945660" y="559714"/>
            <a:ext cx="10034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bg2">
                    <a:lumMod val="50000"/>
                  </a:schemeClr>
                </a:solidFill>
              </a:rPr>
              <a:t>L’ESERCIZIO FISICO È </a:t>
            </a:r>
            <a:r>
              <a:rPr lang="it-IT" sz="3600" b="1" dirty="0">
                <a:solidFill>
                  <a:srgbClr val="E98B0D"/>
                </a:solidFill>
              </a:rPr>
              <a:t>ALTAMENTE </a:t>
            </a:r>
            <a:r>
              <a:rPr lang="it-IT" sz="3600" b="1" dirty="0" smtClean="0">
                <a:solidFill>
                  <a:srgbClr val="E98B0D"/>
                </a:solidFill>
              </a:rPr>
              <a:t>RACCOMANDATO</a:t>
            </a:r>
            <a:endParaRPr lang="it-IT" sz="3600" b="1" dirty="0">
              <a:solidFill>
                <a:srgbClr val="E98B0D"/>
              </a:solidFill>
            </a:endParaRPr>
          </a:p>
          <a:p>
            <a:pPr algn="ctr"/>
            <a:r>
              <a:rPr lang="it-IT" sz="3600" b="1" dirty="0">
                <a:solidFill>
                  <a:srgbClr val="E98B0D"/>
                </a:solidFill>
              </a:rPr>
              <a:t>PRIMA</a:t>
            </a:r>
            <a:r>
              <a:rPr lang="it-IT" sz="3600" b="1" dirty="0"/>
              <a:t> </a:t>
            </a:r>
            <a:r>
              <a:rPr lang="it-IT" sz="3600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it-IT" sz="3600" b="1" dirty="0"/>
              <a:t> </a:t>
            </a:r>
            <a:r>
              <a:rPr lang="it-IT" sz="3600" b="1" dirty="0">
                <a:solidFill>
                  <a:srgbClr val="E98B0D"/>
                </a:solidFill>
              </a:rPr>
              <a:t>DOPO</a:t>
            </a:r>
            <a:r>
              <a:rPr lang="it-IT" sz="3600" b="1" dirty="0"/>
              <a:t> </a:t>
            </a:r>
            <a:r>
              <a:rPr lang="it-IT" sz="3600" b="1" dirty="0">
                <a:solidFill>
                  <a:schemeClr val="bg2">
                    <a:lumMod val="50000"/>
                  </a:schemeClr>
                </a:solidFill>
              </a:rPr>
              <a:t>LA CHIRURGIA BARIATRICA</a:t>
            </a:r>
          </a:p>
        </p:txBody>
      </p:sp>
    </p:spTree>
    <p:extLst>
      <p:ext uri="{BB962C8B-B14F-4D97-AF65-F5344CB8AC3E}">
        <p14:creationId xmlns:p14="http://schemas.microsoft.com/office/powerpoint/2010/main" val="7729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3576710" y="1056884"/>
            <a:ext cx="4209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E2973C"/>
                </a:solidFill>
              </a:rPr>
              <a:t>LA VALUTAZIONE </a:t>
            </a:r>
            <a:r>
              <a:rPr lang="it-IT" sz="2000" b="1" dirty="0">
                <a:solidFill>
                  <a:srgbClr val="E2973C"/>
                </a:solidFill>
              </a:rPr>
              <a:t>CHINESIOLOGICA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231069" y="410553"/>
            <a:ext cx="8932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</a:rPr>
              <a:t>LA PRESCRIZIONE DELL’ESERCIZIO FISICO</a:t>
            </a:r>
            <a:endParaRPr lang="it-IT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7747076" y="1818120"/>
            <a:ext cx="1772062" cy="972000"/>
          </a:xfrm>
          <a:prstGeom prst="ellipse">
            <a:avLst/>
          </a:prstGeom>
          <a:solidFill>
            <a:srgbClr val="E2973C"/>
          </a:solidFill>
          <a:ln>
            <a:solidFill>
              <a:srgbClr val="E98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13204" y="2143789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MISURA</a:t>
            </a: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Freccia a sinistra 19"/>
          <p:cNvSpPr>
            <a:spLocks/>
          </p:cNvSpPr>
          <p:nvPr/>
        </p:nvSpPr>
        <p:spPr>
          <a:xfrm>
            <a:off x="3709646" y="2163844"/>
            <a:ext cx="576000" cy="360000"/>
          </a:xfrm>
          <a:prstGeom prst="leftArrow">
            <a:avLst/>
          </a:prstGeom>
          <a:solidFill>
            <a:srgbClr val="E2973C"/>
          </a:solidFill>
          <a:ln>
            <a:solidFill>
              <a:srgbClr val="E98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>
            <a:spLocks noChangeAspect="1"/>
          </p:cNvSpPr>
          <p:nvPr/>
        </p:nvSpPr>
        <p:spPr>
          <a:xfrm>
            <a:off x="6377050" y="2153123"/>
            <a:ext cx="577059" cy="360000"/>
          </a:xfrm>
          <a:prstGeom prst="rightArrow">
            <a:avLst/>
          </a:prstGeom>
          <a:solidFill>
            <a:srgbClr val="E2973C"/>
          </a:solidFill>
          <a:ln>
            <a:solidFill>
              <a:srgbClr val="E98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46" y="5240796"/>
            <a:ext cx="231428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799" y="5240796"/>
            <a:ext cx="1222196" cy="1080000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81" y="5131507"/>
            <a:ext cx="1313549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ttangolo 28"/>
          <p:cNvSpPr/>
          <p:nvPr/>
        </p:nvSpPr>
        <p:spPr>
          <a:xfrm>
            <a:off x="1336362" y="4100890"/>
            <a:ext cx="386173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200" b="1" dirty="0" smtClean="0">
                <a:solidFill>
                  <a:schemeClr val="bg2">
                    <a:lumMod val="50000"/>
                  </a:schemeClr>
                </a:solidFill>
              </a:rPr>
              <a:t>ANAMNESI SPORTIVA </a:t>
            </a:r>
          </a:p>
          <a:p>
            <a:r>
              <a:rPr lang="it-IT" sz="1200" b="1" dirty="0" smtClean="0">
                <a:solidFill>
                  <a:srgbClr val="E98B0D"/>
                </a:solidFill>
              </a:rPr>
              <a:t>(TIPO E QUANTITÀ DI ATTIVITÀ SVOLTA)</a:t>
            </a:r>
          </a:p>
          <a:p>
            <a:endParaRPr lang="it-IT" sz="500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it-IT" sz="1200" b="1" dirty="0" smtClean="0">
                <a:solidFill>
                  <a:schemeClr val="bg2">
                    <a:lumMod val="50000"/>
                  </a:schemeClr>
                </a:solidFill>
              </a:rPr>
              <a:t>QUESTIONARIO IPAQ</a:t>
            </a:r>
          </a:p>
          <a:p>
            <a:r>
              <a:rPr lang="it-IT" sz="1200" dirty="0" smtClean="0"/>
              <a:t> </a:t>
            </a:r>
            <a:r>
              <a:rPr lang="it-IT" sz="1200" b="1" dirty="0" smtClean="0">
                <a:solidFill>
                  <a:srgbClr val="E98B0D"/>
                </a:solidFill>
              </a:rPr>
              <a:t>(INTERNATIONAL PHYSICAL ACTIVITY QUESTIONNAIRE)</a:t>
            </a:r>
            <a:endParaRPr lang="it-IT" sz="1200" b="1" dirty="0">
              <a:solidFill>
                <a:srgbClr val="E98B0D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231069" y="3712910"/>
            <a:ext cx="2181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u="sng" dirty="0">
                <a:solidFill>
                  <a:schemeClr val="bg2">
                    <a:lumMod val="50000"/>
                  </a:schemeClr>
                </a:solidFill>
              </a:rPr>
              <a:t>METODI SOGGETTIVI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7628246" y="3712910"/>
            <a:ext cx="2072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u="sng" dirty="0">
                <a:solidFill>
                  <a:schemeClr val="bg2">
                    <a:lumMod val="50000"/>
                  </a:schemeClr>
                </a:solidFill>
              </a:rPr>
              <a:t>METODI OGGETTIVI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7747076" y="4052751"/>
            <a:ext cx="370391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200" b="1" dirty="0" smtClean="0">
                <a:solidFill>
                  <a:srgbClr val="E98B0D"/>
                </a:solidFill>
              </a:rPr>
              <a:t>ACCELEROMETRI</a:t>
            </a:r>
          </a:p>
          <a:p>
            <a:r>
              <a:rPr lang="it-IT" sz="1200" b="1" i="1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it-IT" sz="1200" b="1" dirty="0" smtClean="0">
                <a:solidFill>
                  <a:schemeClr val="bg2">
                    <a:lumMod val="50000"/>
                  </a:schemeClr>
                </a:solidFill>
              </a:rPr>
              <a:t>(PER 7 GIORNI)</a:t>
            </a:r>
          </a:p>
          <a:p>
            <a:pPr marL="171450" indent="-171450">
              <a:buFont typeface="Wingdings" pitchFamily="2" charset="2"/>
              <a:buChar char="ü"/>
            </a:pPr>
            <a:endParaRPr lang="it-IT" sz="500" b="1" i="1" dirty="0" smtClean="0">
              <a:solidFill>
                <a:srgbClr val="E98B0D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200" b="1" dirty="0" smtClean="0">
                <a:solidFill>
                  <a:srgbClr val="E98B0D"/>
                </a:solidFill>
              </a:rPr>
              <a:t>TEST DA CAMPO</a:t>
            </a:r>
          </a:p>
          <a:p>
            <a:r>
              <a:rPr lang="it-IT" sz="1200" b="1" dirty="0" smtClean="0">
                <a:solidFill>
                  <a:srgbClr val="E98B0D"/>
                </a:solidFill>
              </a:rPr>
              <a:t>        </a:t>
            </a:r>
            <a:r>
              <a:rPr lang="it-IT" sz="1200" b="1" dirty="0" smtClean="0">
                <a:solidFill>
                  <a:schemeClr val="bg2">
                    <a:lumMod val="50000"/>
                  </a:schemeClr>
                </a:solidFill>
              </a:rPr>
              <a:t>(CAPACITÀ CARDIORESPIRATORIA, FORZA E    </a:t>
            </a:r>
          </a:p>
          <a:p>
            <a:r>
              <a:rPr lang="it-IT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200" b="1" dirty="0" smtClean="0">
                <a:solidFill>
                  <a:schemeClr val="bg2">
                    <a:lumMod val="50000"/>
                  </a:schemeClr>
                </a:solidFill>
              </a:rPr>
              <a:t>        FLESSIBILITÀ)</a:t>
            </a:r>
            <a:endParaRPr lang="it-IT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2610455" y="6448010"/>
            <a:ext cx="61420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" dirty="0" err="1"/>
              <a:t>M.R.Tabesh</a:t>
            </a:r>
            <a:r>
              <a:rPr lang="it-IT" sz="600" dirty="0"/>
              <a:t>·, </a:t>
            </a:r>
            <a:r>
              <a:rPr lang="it-IT" sz="600" dirty="0" err="1"/>
              <a:t>M.Eghtesadi</a:t>
            </a:r>
            <a:r>
              <a:rPr lang="it-IT" sz="600" dirty="0"/>
              <a:t>, </a:t>
            </a:r>
            <a:r>
              <a:rPr lang="it-IT" sz="600" dirty="0" err="1"/>
              <a:t>M.Abolhasani</a:t>
            </a:r>
            <a:r>
              <a:rPr lang="it-IT" sz="600" dirty="0"/>
              <a:t>,· F. </a:t>
            </a:r>
            <a:r>
              <a:rPr lang="it-IT" sz="600" dirty="0" err="1"/>
              <a:t>Maleklou</a:t>
            </a:r>
            <a:r>
              <a:rPr lang="it-IT" sz="600" dirty="0"/>
              <a:t>, F. </a:t>
            </a:r>
            <a:r>
              <a:rPr lang="it-IT" sz="600" dirty="0" err="1"/>
              <a:t>Ejtehadi</a:t>
            </a:r>
            <a:r>
              <a:rPr lang="it-IT" sz="600" dirty="0"/>
              <a:t> and </a:t>
            </a:r>
            <a:r>
              <a:rPr lang="it-IT" sz="600" dirty="0" err="1"/>
              <a:t>Z.Alizadeh</a:t>
            </a:r>
            <a:r>
              <a:rPr lang="it-IT" sz="600" dirty="0"/>
              <a:t> .</a:t>
            </a:r>
            <a:r>
              <a:rPr lang="en-US" sz="600" dirty="0"/>
              <a:t>Nutrition, Physical Activity, and Prescription of Supplements in </a:t>
            </a:r>
            <a:r>
              <a:rPr lang="en-US" sz="600" dirty="0" err="1"/>
              <a:t>Preand</a:t>
            </a:r>
            <a:r>
              <a:rPr lang="en-US" sz="600" dirty="0"/>
              <a:t> Post –bariatric Surgery Patients: An Updated Comprehensive </a:t>
            </a:r>
            <a:r>
              <a:rPr lang="it-IT" sz="600" dirty="0" err="1"/>
              <a:t>Practical</a:t>
            </a:r>
            <a:r>
              <a:rPr lang="it-IT" sz="600" dirty="0"/>
              <a:t> </a:t>
            </a:r>
            <a:r>
              <a:rPr lang="it-IT" sz="600" dirty="0" err="1"/>
              <a:t>Guideline</a:t>
            </a:r>
            <a:r>
              <a:rPr lang="it-IT" sz="600" dirty="0"/>
              <a:t>  </a:t>
            </a:r>
            <a:r>
              <a:rPr lang="it-IT" sz="600" dirty="0" err="1"/>
              <a:t>Obesity</a:t>
            </a:r>
            <a:r>
              <a:rPr lang="it-IT" sz="600" dirty="0"/>
              <a:t> </a:t>
            </a:r>
            <a:r>
              <a:rPr lang="it-IT" sz="600" dirty="0" err="1"/>
              <a:t>Surgery</a:t>
            </a:r>
            <a:r>
              <a:rPr lang="it-IT" sz="600" dirty="0"/>
              <a:t> (2023) 33:2557–2572  https://doi.org/10.1007/s11695-023-06703-2</a:t>
            </a:r>
            <a:r>
              <a:rPr lang="en-US" sz="600" dirty="0"/>
              <a:t>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3592988" y="2790120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PRIMA</a:t>
            </a:r>
          </a:p>
          <a:p>
            <a:pPr algn="ctr"/>
            <a:r>
              <a:rPr lang="it-IT" sz="1200" b="1" i="1" u="sng" dirty="0" smtClean="0">
                <a:solidFill>
                  <a:srgbClr val="E2973C"/>
                </a:solidFill>
                <a:latin typeface="Comic Sans MS" pitchFamily="66" charset="0"/>
              </a:rPr>
              <a:t>4 SETTIMANE </a:t>
            </a:r>
            <a:endParaRPr lang="it-IT" sz="1200" b="1" i="1" u="sng" dirty="0">
              <a:solidFill>
                <a:srgbClr val="E2973C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765154" y="2813621"/>
            <a:ext cx="2049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DOPO</a:t>
            </a:r>
          </a:p>
          <a:p>
            <a:pPr algn="ctr"/>
            <a:r>
              <a:rPr lang="it-IT" sz="1200" b="1" i="1" u="sng" dirty="0" smtClean="0">
                <a:solidFill>
                  <a:srgbClr val="E2973C"/>
                </a:solidFill>
                <a:latin typeface="Comic Sans MS" pitchFamily="66" charset="0"/>
              </a:rPr>
              <a:t>FOLLOW-UP 1-4 MESI </a:t>
            </a:r>
            <a:endParaRPr lang="it-IT" sz="1200" b="1" i="1" u="sng" dirty="0">
              <a:solidFill>
                <a:srgbClr val="E2973C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1436377" y="1857844"/>
            <a:ext cx="1771200" cy="972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25" name="Rettangolo 24"/>
          <p:cNvSpPr/>
          <p:nvPr/>
        </p:nvSpPr>
        <p:spPr>
          <a:xfrm>
            <a:off x="7754637" y="1980954"/>
            <a:ext cx="1820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LO STATO DI FORMA FISICA  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429926" y="2020678"/>
            <a:ext cx="1820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n>
                  <a:solidFill>
                    <a:srgbClr val="E2973C"/>
                  </a:solidFill>
                </a:ln>
                <a:solidFill>
                  <a:srgbClr val="E2973C"/>
                </a:solidFill>
              </a:rPr>
              <a:t>IL LIVELLO DI ATTIVITA’ FISICA</a:t>
            </a:r>
            <a:endParaRPr lang="it-IT" b="1" dirty="0">
              <a:ln>
                <a:solidFill>
                  <a:srgbClr val="E2973C"/>
                </a:solidFill>
              </a:ln>
              <a:solidFill>
                <a:srgbClr val="E297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5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 animBg="1"/>
      <p:bldP spid="21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22" grpId="0" animBg="1"/>
      <p:bldP spid="2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magin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38" y="4729242"/>
            <a:ext cx="3739876" cy="1260000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79" y="4729242"/>
            <a:ext cx="4249242" cy="1260000"/>
          </a:xfrm>
          <a:prstGeom prst="rect">
            <a:avLst/>
          </a:prstGeom>
        </p:spPr>
      </p:pic>
      <p:sp>
        <p:nvSpPr>
          <p:cNvPr id="45" name="Rettangolo 44"/>
          <p:cNvSpPr/>
          <p:nvPr/>
        </p:nvSpPr>
        <p:spPr>
          <a:xfrm>
            <a:off x="1230233" y="359228"/>
            <a:ext cx="869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3600" b="1" dirty="0">
                <a:solidFill>
                  <a:schemeClr val="bg2">
                    <a:lumMod val="50000"/>
                  </a:schemeClr>
                </a:solidFill>
              </a:rPr>
              <a:t>QUALE TIPO  DI ESERCIZIO </a:t>
            </a: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</a:rPr>
              <a:t>FISICO DOPO LA CHIRURGIA BARIATRICA </a:t>
            </a:r>
            <a:r>
              <a:rPr lang="it-IT" sz="36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1438652" y="6156546"/>
            <a:ext cx="22559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dirty="0" err="1"/>
              <a:t>Bellicha</a:t>
            </a:r>
            <a:r>
              <a:rPr lang="en-US" sz="500" dirty="0"/>
              <a:t> A, van </a:t>
            </a:r>
            <a:r>
              <a:rPr lang="en-US" sz="500" dirty="0" err="1"/>
              <a:t>Baak</a:t>
            </a:r>
            <a:r>
              <a:rPr lang="en-US" sz="500" dirty="0"/>
              <a:t> MA, Battista F, et al. </a:t>
            </a:r>
            <a:r>
              <a:rPr lang="en-US" sz="500" b="1" dirty="0"/>
              <a:t>Effect of exercise  training before and after bariatric surgery: a systematic review and meta-analysis</a:t>
            </a:r>
            <a:r>
              <a:rPr lang="en-US" sz="500" dirty="0"/>
              <a:t>. </a:t>
            </a:r>
            <a:r>
              <a:rPr lang="en-US" sz="500" dirty="0" err="1"/>
              <a:t>Obes</a:t>
            </a:r>
            <a:r>
              <a:rPr lang="en-US" sz="500" dirty="0"/>
              <a:t> Rev. 2021;22:e13296.</a:t>
            </a:r>
            <a:endParaRPr lang="it-IT" sz="500" dirty="0"/>
          </a:p>
        </p:txBody>
      </p:sp>
      <p:sp>
        <p:nvSpPr>
          <p:cNvPr id="48" name="Rettangolo 47"/>
          <p:cNvSpPr/>
          <p:nvPr/>
        </p:nvSpPr>
        <p:spPr>
          <a:xfrm>
            <a:off x="4180145" y="6156547"/>
            <a:ext cx="24783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00" dirty="0"/>
              <a:t>Marc-</a:t>
            </a:r>
            <a:r>
              <a:rPr lang="it-IT" sz="500" dirty="0" err="1"/>
              <a:t>Hernández</a:t>
            </a:r>
            <a:r>
              <a:rPr lang="it-IT" sz="500" dirty="0"/>
              <a:t> A, </a:t>
            </a:r>
            <a:r>
              <a:rPr lang="it-IT" sz="500" dirty="0" err="1"/>
              <a:t>Ruiz-Tovar</a:t>
            </a:r>
            <a:r>
              <a:rPr lang="it-IT" sz="500" dirty="0"/>
              <a:t> J, </a:t>
            </a:r>
            <a:r>
              <a:rPr lang="it-IT" sz="500" dirty="0" err="1"/>
              <a:t>Aracil</a:t>
            </a:r>
            <a:r>
              <a:rPr lang="it-IT" sz="500" dirty="0"/>
              <a:t> A, et al. </a:t>
            </a:r>
            <a:r>
              <a:rPr lang="it-IT" sz="500" b="1" dirty="0"/>
              <a:t>Impact of </a:t>
            </a:r>
            <a:r>
              <a:rPr lang="it-IT" sz="500" b="1" dirty="0" err="1"/>
              <a:t>exercise</a:t>
            </a:r>
            <a:r>
              <a:rPr lang="it-IT" sz="500" b="1" dirty="0"/>
              <a:t> on body </a:t>
            </a:r>
            <a:r>
              <a:rPr lang="it-IT" sz="500" b="1" dirty="0" err="1"/>
              <a:t>composition</a:t>
            </a:r>
            <a:r>
              <a:rPr lang="it-IT" sz="500" b="1" dirty="0"/>
              <a:t> and </a:t>
            </a:r>
            <a:r>
              <a:rPr lang="it-IT" sz="500" b="1" dirty="0" err="1"/>
              <a:t>cardiometabolic</a:t>
            </a:r>
            <a:r>
              <a:rPr lang="it-IT" sz="500" b="1" dirty="0"/>
              <a:t> risk </a:t>
            </a:r>
            <a:r>
              <a:rPr lang="it-IT" sz="500" b="1" dirty="0" err="1"/>
              <a:t>factors</a:t>
            </a:r>
            <a:r>
              <a:rPr lang="it-IT" sz="500" b="1" dirty="0"/>
              <a:t> in </a:t>
            </a:r>
            <a:r>
              <a:rPr lang="it-IT" sz="500" b="1" dirty="0" err="1"/>
              <a:t>patients</a:t>
            </a:r>
            <a:r>
              <a:rPr lang="it-IT" sz="500" b="1" dirty="0"/>
              <a:t> </a:t>
            </a:r>
            <a:r>
              <a:rPr lang="it-IT" sz="500" b="1" dirty="0" err="1"/>
              <a:t>awaiting</a:t>
            </a:r>
            <a:r>
              <a:rPr lang="it-IT" sz="500" b="1" dirty="0"/>
              <a:t> </a:t>
            </a:r>
            <a:r>
              <a:rPr lang="it-IT" sz="500" b="1" dirty="0" err="1"/>
              <a:t>bariatric</a:t>
            </a:r>
            <a:r>
              <a:rPr lang="it-IT" sz="500" b="1" dirty="0"/>
              <a:t> </a:t>
            </a:r>
            <a:r>
              <a:rPr lang="it-IT" sz="500" b="1" dirty="0" err="1"/>
              <a:t>surgery</a:t>
            </a:r>
            <a:r>
              <a:rPr lang="it-IT" sz="500" b="1" dirty="0"/>
              <a:t>.</a:t>
            </a:r>
            <a:r>
              <a:rPr lang="it-IT" sz="500" dirty="0"/>
              <a:t> </a:t>
            </a:r>
            <a:r>
              <a:rPr lang="it-IT" sz="500" dirty="0" err="1"/>
              <a:t>Obes</a:t>
            </a:r>
            <a:r>
              <a:rPr lang="it-IT" sz="500" dirty="0"/>
              <a:t> </a:t>
            </a:r>
            <a:r>
              <a:rPr lang="it-IT" sz="500" dirty="0" err="1"/>
              <a:t>Surg</a:t>
            </a:r>
            <a:r>
              <a:rPr lang="it-IT" sz="500" dirty="0"/>
              <a:t>. 2019;29(12):3891–900.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6722138" y="6156548"/>
            <a:ext cx="33843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00" dirty="0" err="1"/>
              <a:t>Boppre</a:t>
            </a:r>
            <a:r>
              <a:rPr lang="it-IT" sz="500" dirty="0"/>
              <a:t> G, </a:t>
            </a:r>
            <a:r>
              <a:rPr lang="it-IT" sz="500" dirty="0" err="1"/>
              <a:t>Diniz-Sousa</a:t>
            </a:r>
            <a:r>
              <a:rPr lang="it-IT" sz="500" dirty="0"/>
              <a:t> F, </a:t>
            </a:r>
            <a:r>
              <a:rPr lang="it-IT" sz="500" dirty="0" err="1"/>
              <a:t>Veras</a:t>
            </a:r>
            <a:r>
              <a:rPr lang="it-IT" sz="500" dirty="0"/>
              <a:t> L, et al. </a:t>
            </a:r>
            <a:r>
              <a:rPr lang="it-IT" sz="500" b="1" dirty="0"/>
              <a:t>Can </a:t>
            </a:r>
            <a:r>
              <a:rPr lang="it-IT" sz="500" b="1" dirty="0" err="1"/>
              <a:t>exercise</a:t>
            </a:r>
            <a:r>
              <a:rPr lang="it-IT" sz="500" b="1" dirty="0"/>
              <a:t> </a:t>
            </a:r>
            <a:r>
              <a:rPr lang="it-IT" sz="500" b="1" dirty="0" err="1"/>
              <a:t>promote</a:t>
            </a:r>
            <a:r>
              <a:rPr lang="it-IT" sz="500" b="1" dirty="0"/>
              <a:t> </a:t>
            </a:r>
            <a:r>
              <a:rPr lang="it-IT" sz="500" b="1" dirty="0" err="1"/>
              <a:t>additional</a:t>
            </a:r>
            <a:r>
              <a:rPr lang="it-IT" sz="500" b="1" dirty="0"/>
              <a:t> benefits on body </a:t>
            </a:r>
            <a:r>
              <a:rPr lang="it-IT" sz="500" b="1" dirty="0" err="1"/>
              <a:t>composition</a:t>
            </a:r>
            <a:r>
              <a:rPr lang="it-IT" sz="500" b="1" dirty="0"/>
              <a:t> in </a:t>
            </a:r>
            <a:r>
              <a:rPr lang="it-IT" sz="500" b="1" dirty="0" err="1"/>
              <a:t>patients</a:t>
            </a:r>
            <a:r>
              <a:rPr lang="it-IT" sz="500" b="1" dirty="0"/>
              <a:t> with </a:t>
            </a:r>
            <a:r>
              <a:rPr lang="it-IT" sz="500" b="1" dirty="0" err="1"/>
              <a:t>obesity</a:t>
            </a:r>
            <a:r>
              <a:rPr lang="it-IT" sz="500" b="1" dirty="0"/>
              <a:t> </a:t>
            </a:r>
            <a:r>
              <a:rPr lang="it-IT" sz="500" b="1" dirty="0" err="1"/>
              <a:t>after</a:t>
            </a:r>
            <a:r>
              <a:rPr lang="it-IT" sz="500" b="1" dirty="0"/>
              <a:t> </a:t>
            </a:r>
            <a:r>
              <a:rPr lang="it-IT" sz="500" b="1" dirty="0" err="1"/>
              <a:t>bariatric</a:t>
            </a:r>
            <a:r>
              <a:rPr lang="it-IT" sz="500" b="1" dirty="0"/>
              <a:t> </a:t>
            </a:r>
            <a:r>
              <a:rPr lang="it-IT" sz="500" b="1" dirty="0" err="1"/>
              <a:t>surgery</a:t>
            </a:r>
            <a:r>
              <a:rPr lang="it-IT" sz="500" b="1" dirty="0"/>
              <a:t>? A </a:t>
            </a:r>
            <a:r>
              <a:rPr lang="it-IT" sz="500" b="1" dirty="0" err="1"/>
              <a:t>systematic</a:t>
            </a:r>
            <a:r>
              <a:rPr lang="it-IT" sz="500" b="1" dirty="0"/>
              <a:t> review and meta-</a:t>
            </a:r>
            <a:r>
              <a:rPr lang="it-IT" sz="500" b="1" dirty="0" err="1"/>
              <a:t>analysis</a:t>
            </a:r>
            <a:r>
              <a:rPr lang="it-IT" sz="500" b="1" dirty="0"/>
              <a:t> of </a:t>
            </a:r>
            <a:r>
              <a:rPr lang="it-IT" sz="500" b="1" dirty="0" err="1"/>
              <a:t>randomized</a:t>
            </a:r>
            <a:r>
              <a:rPr lang="it-IT" sz="500" b="1" dirty="0"/>
              <a:t> </a:t>
            </a:r>
            <a:r>
              <a:rPr lang="it-IT" sz="500" b="1" dirty="0" err="1"/>
              <a:t>controlled</a:t>
            </a:r>
            <a:r>
              <a:rPr lang="it-IT" sz="500" b="1" dirty="0"/>
              <a:t> trials</a:t>
            </a:r>
            <a:r>
              <a:rPr lang="it-IT" sz="500" dirty="0"/>
              <a:t>. </a:t>
            </a:r>
            <a:r>
              <a:rPr lang="it-IT" sz="500" dirty="0" err="1"/>
              <a:t>Obes</a:t>
            </a:r>
            <a:r>
              <a:rPr lang="it-IT" sz="500" dirty="0"/>
              <a:t> Sci </a:t>
            </a:r>
            <a:r>
              <a:rPr lang="it-IT" sz="500" dirty="0" err="1"/>
              <a:t>Pract</a:t>
            </a:r>
            <a:r>
              <a:rPr lang="it-IT" sz="500" dirty="0"/>
              <a:t>. 2022;8(1):112–23..</a:t>
            </a:r>
          </a:p>
        </p:txBody>
      </p:sp>
      <p:sp>
        <p:nvSpPr>
          <p:cNvPr id="51" name="Rettangolo 50"/>
          <p:cNvSpPr/>
          <p:nvPr/>
        </p:nvSpPr>
        <p:spPr>
          <a:xfrm>
            <a:off x="5518453" y="2620993"/>
            <a:ext cx="387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it-IT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Ovale 57"/>
          <p:cNvSpPr>
            <a:spLocks noChangeAspect="1"/>
          </p:cNvSpPr>
          <p:nvPr/>
        </p:nvSpPr>
        <p:spPr>
          <a:xfrm>
            <a:off x="4580771" y="1544965"/>
            <a:ext cx="2160000" cy="10893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n>
                  <a:solidFill>
                    <a:srgbClr val="E2973C"/>
                  </a:solidFill>
                </a:ln>
                <a:solidFill>
                  <a:schemeClr val="bg1"/>
                </a:solidFill>
              </a:rPr>
              <a:t>ESERCIZIO COMBINATO</a:t>
            </a:r>
            <a:endParaRPr lang="it-IT" sz="2000" dirty="0">
              <a:ln>
                <a:solidFill>
                  <a:srgbClr val="E2973C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Ovale 58"/>
          <p:cNvSpPr>
            <a:spLocks noChangeAspect="1"/>
          </p:cNvSpPr>
          <p:nvPr/>
        </p:nvSpPr>
        <p:spPr>
          <a:xfrm>
            <a:off x="2496172" y="2490434"/>
            <a:ext cx="1817776" cy="900000"/>
          </a:xfrm>
          <a:prstGeom prst="ellipse">
            <a:avLst/>
          </a:prstGeom>
          <a:solidFill>
            <a:srgbClr val="E98B0D"/>
          </a:solidFill>
          <a:ln>
            <a:solidFill>
              <a:srgbClr val="E29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ESERCIZIO AEROBICO </a:t>
            </a:r>
          </a:p>
        </p:txBody>
      </p:sp>
      <p:sp>
        <p:nvSpPr>
          <p:cNvPr id="60" name="Ovale 59"/>
          <p:cNvSpPr>
            <a:spLocks noChangeAspect="1"/>
          </p:cNvSpPr>
          <p:nvPr/>
        </p:nvSpPr>
        <p:spPr>
          <a:xfrm>
            <a:off x="7466351" y="2490434"/>
            <a:ext cx="1895949" cy="90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n>
                  <a:solidFill>
                    <a:srgbClr val="E2973C"/>
                  </a:solidFill>
                </a:ln>
                <a:solidFill>
                  <a:srgbClr val="E98B0D"/>
                </a:solidFill>
              </a:rPr>
              <a:t>ESERCIZIO </a:t>
            </a:r>
            <a:r>
              <a:rPr lang="it-IT" b="1" dirty="0" smtClean="0">
                <a:ln>
                  <a:solidFill>
                    <a:srgbClr val="E2973C"/>
                  </a:solidFill>
                </a:ln>
                <a:solidFill>
                  <a:srgbClr val="E98B0D"/>
                </a:solidFill>
              </a:rPr>
              <a:t>DI FORZA</a:t>
            </a:r>
            <a:endParaRPr lang="it-IT" b="1" dirty="0">
              <a:ln>
                <a:solidFill>
                  <a:srgbClr val="E2973C"/>
                </a:solidFill>
              </a:ln>
              <a:solidFill>
                <a:srgbClr val="E98B0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2" y="958997"/>
            <a:ext cx="1283316" cy="120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15840" y="3652024"/>
            <a:ext cx="4778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ESERCIZIO CHE COINVOLGE IL </a:t>
            </a:r>
            <a:r>
              <a:rPr lang="it-IT" sz="1600" b="1" dirty="0" smtClean="0">
                <a:solidFill>
                  <a:srgbClr val="E98B0D"/>
                </a:solidFill>
              </a:rPr>
              <a:t>SISTEMA CARDIOVASCOLARE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, AUMENTA LA </a:t>
            </a:r>
            <a:r>
              <a:rPr lang="it-IT" sz="1600" b="1" dirty="0" smtClean="0">
                <a:solidFill>
                  <a:srgbClr val="E98B0D"/>
                </a:solidFill>
              </a:rPr>
              <a:t>FREQUENZA CARDIACA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E LA </a:t>
            </a:r>
            <a:r>
              <a:rPr lang="it-IT" sz="1600" b="1" dirty="0" smtClean="0">
                <a:solidFill>
                  <a:srgbClr val="E98B0D"/>
                </a:solidFill>
              </a:rPr>
              <a:t>RESPIRAZIONE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PER UN PERIODO PROLUNGATO TIPICAMENTE A </a:t>
            </a:r>
            <a:r>
              <a:rPr lang="it-IT" sz="1600" b="1" dirty="0" smtClean="0">
                <a:solidFill>
                  <a:srgbClr val="E98B0D"/>
                </a:solidFill>
              </a:rPr>
              <a:t>INTENSITÀ MODERATA</a:t>
            </a: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253096" y="3544849"/>
            <a:ext cx="4434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ESERCIZI ESEGUITI  CON </a:t>
            </a:r>
            <a:r>
              <a:rPr lang="it-IT" sz="1600" b="1" dirty="0" smtClean="0">
                <a:solidFill>
                  <a:srgbClr val="E2973C"/>
                </a:solidFill>
              </a:rPr>
              <a:t>MACCHINE ISOTONICHE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it-IT" sz="1600" b="1" dirty="0" smtClean="0">
                <a:solidFill>
                  <a:srgbClr val="E2973C"/>
                </a:solidFill>
              </a:rPr>
              <a:t>PESI LIBERI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it-IT" sz="1600" b="1" dirty="0" smtClean="0">
                <a:solidFill>
                  <a:srgbClr val="E2973C"/>
                </a:solidFill>
              </a:rPr>
              <a:t>ELASTICI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 O A </a:t>
            </a:r>
            <a:r>
              <a:rPr lang="it-IT" sz="1600" b="1" dirty="0" smtClean="0">
                <a:solidFill>
                  <a:srgbClr val="E2973C"/>
                </a:solidFill>
              </a:rPr>
              <a:t>CARICO NATURALE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(PESO CORPOREO), PER AUMENTARE </a:t>
            </a:r>
          </a:p>
          <a:p>
            <a:pPr algn="ctr"/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it-IT" sz="1600" b="1" dirty="0" smtClean="0">
                <a:solidFill>
                  <a:srgbClr val="E2973C"/>
                </a:solidFill>
              </a:rPr>
              <a:t>FORZA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 E  LA </a:t>
            </a:r>
            <a:r>
              <a:rPr lang="it-IT" sz="1600" b="1" dirty="0" smtClean="0">
                <a:solidFill>
                  <a:srgbClr val="E2973C"/>
                </a:solidFill>
              </a:rPr>
              <a:t>MASSA MUSCOLARE</a:t>
            </a:r>
            <a:endParaRPr lang="it-IT" sz="1600" b="1" dirty="0">
              <a:solidFill>
                <a:srgbClr val="E297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1" grpId="0"/>
      <p:bldP spid="58" grpId="0" animBg="1"/>
      <p:bldP spid="59" grpId="0" animBg="1"/>
      <p:bldP spid="60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899</TotalTime>
  <Words>1325</Words>
  <Application>Microsoft Office PowerPoint</Application>
  <PresentationFormat>Personalizzato</PresentationFormat>
  <Paragraphs>158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RetrospectVTI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Isabella Franco</cp:lastModifiedBy>
  <cp:revision>159</cp:revision>
  <dcterms:created xsi:type="dcterms:W3CDTF">2022-02-27T17:36:31Z</dcterms:created>
  <dcterms:modified xsi:type="dcterms:W3CDTF">2025-05-21T09:27:30Z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